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91" r:id="rId2"/>
    <p:sldId id="290" r:id="rId3"/>
    <p:sldId id="289" r:id="rId4"/>
    <p:sldId id="320" r:id="rId5"/>
    <p:sldId id="294" r:id="rId6"/>
    <p:sldId id="292" r:id="rId7"/>
    <p:sldId id="293" r:id="rId8"/>
    <p:sldId id="296" r:id="rId9"/>
    <p:sldId id="297" r:id="rId10"/>
    <p:sldId id="298" r:id="rId11"/>
    <p:sldId id="318" r:id="rId12"/>
    <p:sldId id="302" r:id="rId13"/>
    <p:sldId id="306" r:id="rId14"/>
    <p:sldId id="303" r:id="rId15"/>
    <p:sldId id="307" r:id="rId16"/>
    <p:sldId id="304" r:id="rId17"/>
    <p:sldId id="308" r:id="rId18"/>
    <p:sldId id="310" r:id="rId19"/>
    <p:sldId id="312" r:id="rId20"/>
    <p:sldId id="313" r:id="rId21"/>
    <p:sldId id="314" r:id="rId22"/>
    <p:sldId id="315" r:id="rId23"/>
    <p:sldId id="319" r:id="rId24"/>
    <p:sldId id="316" r:id="rId25"/>
    <p:sldId id="322" r:id="rId26"/>
    <p:sldId id="323" r:id="rId27"/>
    <p:sldId id="29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EE"/>
    <a:srgbClr val="0E419C"/>
    <a:srgbClr val="F6B940"/>
    <a:srgbClr val="29A3FF"/>
    <a:srgbClr val="0594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54068" autoAdjust="0"/>
  </p:normalViewPr>
  <p:slideViewPr>
    <p:cSldViewPr snapToGrid="0">
      <p:cViewPr varScale="1">
        <p:scale>
          <a:sx n="65" d="100"/>
          <a:sy n="65" d="100"/>
        </p:scale>
        <p:origin x="2268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C9CE3-13E9-41E6-AC05-91AAC9AB04AC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E7769-BF8D-4D2B-BC63-A0BDFF4937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7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411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should show different colors in pixels in the scanline part and the frame part.</a:t>
            </a:r>
          </a:p>
          <a:p>
            <a:r>
              <a:rPr lang="en-US" altLang="zh-CN" dirty="0"/>
              <a:t>At other times,  there is no color, which is used to do blanking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52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This is what we plan to show in the game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65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Matlab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is used to generate the corresponding relationship between pixel position and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We implemented the VGA display using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combinatorial 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Completing this module is a tedious and ‘delicate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92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the VGA session uses too many look-at-tables</a:t>
            </a:r>
          </a:p>
          <a:p>
            <a:r>
              <a:rPr lang="en-US" altLang="zh-CN" dirty="0"/>
              <a:t>The overall layout and implementation are complicated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468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It looks pretty good, dynamic and static consumption is about the same, and the delay is not so bad.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not sure whether the number of the logic is too big.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Anyway, I did implement the whole game in hardware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7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is what the game looks like, pretty good, and it really meets the design goals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8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 first we did most of the work in sequential logic, but during the implementation we failed. Because we were taking up too many resources, the slices are not enough.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so we  covered most of the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vga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design in combinational logic with LUT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Then we have success. </a:t>
            </a: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At the beginning, we use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RGB-888 Standard, but the VGA chip in the FPGA board only supports 16 bit color</a:t>
            </a:r>
          </a:p>
          <a:p>
            <a:r>
              <a:rPr lang="en-US" altLang="zh-CN" dirty="0"/>
              <a:t>With 5 bits each for red and blue and 6 bits for green, 65,536 (32×32×64) different colors can be displayed, one for each unique 16-bit pattern.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have to change the 24bit color into 16bit color.</a:t>
            </a:r>
            <a:endParaRPr lang="en-US" altLang="zh-CN" dirty="0"/>
          </a:p>
          <a:p>
            <a:r>
              <a:rPr lang="en-US" altLang="zh-CN" dirty="0"/>
              <a:t>It is not simple, as if  we only choose high bit data, there will be image distortion.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So we use the compensation algorithm to adjust the color.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57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79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Instead of using DE1 board, we use this board, as we can achieve our whole design with </a:t>
            </a:r>
            <a:r>
              <a:rPr lang="en-US" altLang="zh-CN" dirty="0" err="1"/>
              <a:t>vivado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17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I've read previous reports that basically everyone's games are written in C language and run on a soft core.</a:t>
            </a:r>
          </a:p>
          <a:p>
            <a:pPr algn="just"/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Our design is different.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whole  game is done through Verilog, including the VGA display of the real time game scenes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siːns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simple flash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3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 matrix keyboard to control the hitting of moles.</a:t>
            </a:r>
          </a:p>
          <a:p>
            <a:r>
              <a:rPr lang="en-US" altLang="zh-CN" dirty="0"/>
              <a:t>There are 16 buttons, so we designed 16 locations for those moles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Through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outputting column scan signal and inputting the row scan results, we can get the detail number.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There are four game states in the game: restart 00, game waiting to start 01, game in progress 10, game end11.</a:t>
            </a:r>
          </a:p>
          <a:p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After pressing the start button, the game begins. Players play the game within 60 seconds, and if the score is lost, the game ends early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201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most common method to generate pseudo-random number is to use a linear feedback shift register (LFSR), which is composed of some D flip flops and several XOR gates.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2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The above random number generation is not really random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How to achieve better random effects based on those random numbers?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 the design, we use the human behavior to embed random effects.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Once the player press any buttons, the machine extract a number from a random sequence that loops over and over again.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65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The above random number generation is not really random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How to achieve better random effects based on those random numbers?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 the design, we use the human behavior to embed random effects.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Once the player press any buttons, the machine extract a number from a random sequence that loops over and over again.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523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Look at the table and screen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We want to achieve the screen refresh rate in 60 Hertz in a screen with the size of  6 hundred and forty plus 4 hundred and eighty </a:t>
            </a:r>
          </a:p>
          <a:p>
            <a:r>
              <a:rPr lang="en-US" altLang="zh-CN" dirty="0"/>
              <a:t>After designing and calculating, the pixels frequency should be about 25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megahertz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It is easy to transfer from 100 megahertz to 25 megahertz.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E7769-BF8D-4D2B-BC63-A0BDFF4937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5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150019"/>
            <a:ext cx="4423002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320800"/>
            <a:ext cx="4423002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3189949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3453845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F624F40-FDF0-4DFD-921D-FAE4E25BFA8B}"/>
              </a:ext>
            </a:extLst>
          </p:cNvPr>
          <p:cNvGrpSpPr/>
          <p:nvPr userDrawn="1"/>
        </p:nvGrpSpPr>
        <p:grpSpPr>
          <a:xfrm>
            <a:off x="-12088" y="4794394"/>
            <a:ext cx="12204089" cy="2063607"/>
            <a:chOff x="-12088" y="4794394"/>
            <a:chExt cx="12204089" cy="2063607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F3366FB-925F-4BB9-ADE6-445B1C7894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52220577-D5CA-4385-AF28-708CC21AC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644CDC7-884B-40D9-B274-CF83A689E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7600C7C-F5E7-4472-B9EF-A541C5C99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26B9DB5-1ADC-43B3-BCE8-970894DC9D39}"/>
              </a:ext>
            </a:extLst>
          </p:cNvPr>
          <p:cNvGrpSpPr/>
          <p:nvPr userDrawn="1"/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2A3C794-2A5C-4827-8C53-19689DBEDB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106E9DF-13A9-47FC-B0CC-7FCDA8A2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5325FDB-6AF2-4496-97A8-DA1AB2DFD6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936B51-CD51-4DC6-B0B3-AE7B16253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544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956131" y="2352597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3D6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50358" y="3233648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D9E46DE-6A41-4299-8141-4029FA18B691}"/>
              </a:ext>
            </a:extLst>
          </p:cNvPr>
          <p:cNvGrpSpPr/>
          <p:nvPr userDrawn="1"/>
        </p:nvGrpSpPr>
        <p:grpSpPr>
          <a:xfrm flipV="1">
            <a:off x="8256760" y="-16020"/>
            <a:ext cx="3935241" cy="6874019"/>
            <a:chOff x="7778078" y="0"/>
            <a:chExt cx="4413923" cy="3499502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6A10BA9-BFFB-424A-BE2D-A51AA1A2D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4B7348-CA69-4CED-8AEA-BAACC9EB6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BF38E64D-D65C-4322-B74A-DB8F5650E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B72C440-E95D-49F0-9470-97CAD9E8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14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497D7-02AD-43A9-B948-17D07F55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B2705-5296-4AF0-AF0B-2F604D34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EDA161-68B0-40B8-8CF0-A82FC7A5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5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1C2B96-5634-4B88-8E94-AD21DFF4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F45EBE-7276-46DE-B4C4-5A99E717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61A43-C2C2-48CC-8D18-551AD0C4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7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61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99591" y="1502142"/>
            <a:ext cx="3985202" cy="865136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299591" y="2930176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99591" y="324581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BEFEB4-2C7C-48D0-9F96-75183D3ED3E7}"/>
              </a:ext>
            </a:extLst>
          </p:cNvPr>
          <p:cNvGrpSpPr/>
          <p:nvPr userDrawn="1"/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CBDF918-E7F9-4244-82F6-7E2017481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B48366F-92CF-4BCF-A935-76F9623B15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C220813-393A-47BA-8C55-4ADAF60164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8A955D-75FC-4514-86F9-BDAE27A10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8734980-73E0-48A2-B53C-72DE9BDED7A0}"/>
              </a:ext>
            </a:extLst>
          </p:cNvPr>
          <p:cNvGrpSpPr/>
          <p:nvPr userDrawn="1"/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8134D36-334C-4854-8D96-EC6648661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C6A7AE61-9924-408E-8CF1-09F7814EF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E374545-05CE-40DB-AFDC-FA4A8E623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7FE0E06-350E-4668-A7B0-18779AF86C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846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5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13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已生成极高可信度的说明">
            <a:extLst>
              <a:ext uri="{FF2B5EF4-FFF2-40B4-BE49-F238E27FC236}">
                <a16:creationId xmlns:a16="http://schemas.microsoft.com/office/drawing/2014/main" id="{7CCD29A7-3309-4DEC-B70C-522A2F9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9732AF9-1CCC-4AE1-A6A7-046699E3E0F1}"/>
              </a:ext>
            </a:extLst>
          </p:cNvPr>
          <p:cNvGrpSpPr/>
          <p:nvPr/>
        </p:nvGrpSpPr>
        <p:grpSpPr>
          <a:xfrm>
            <a:off x="2688771" y="3219121"/>
            <a:ext cx="6814457" cy="419757"/>
            <a:chOff x="2690949" y="3219121"/>
            <a:chExt cx="6814457" cy="4197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126653-3A00-47CE-AF78-D4404318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883" y="3219121"/>
              <a:ext cx="420589" cy="419757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47F7153-BD60-4D97-A7B9-190C962B1772}"/>
                </a:ext>
              </a:extLst>
            </p:cNvPr>
            <p:cNvCxnSpPr>
              <a:cxnSpLocks/>
            </p:cNvCxnSpPr>
            <p:nvPr/>
          </p:nvCxnSpPr>
          <p:spPr>
            <a:xfrm>
              <a:off x="2690949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916010B-9EDD-41EF-835F-F4AAC01B5AFF}"/>
                </a:ext>
              </a:extLst>
            </p:cNvPr>
            <p:cNvCxnSpPr>
              <a:cxnSpLocks/>
            </p:cNvCxnSpPr>
            <p:nvPr/>
          </p:nvCxnSpPr>
          <p:spPr>
            <a:xfrm>
              <a:off x="6422572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E41C179-FC1E-4A8F-A8E6-122EA091CB27}"/>
              </a:ext>
            </a:extLst>
          </p:cNvPr>
          <p:cNvSpPr txBox="1"/>
          <p:nvPr/>
        </p:nvSpPr>
        <p:spPr>
          <a:xfrm>
            <a:off x="1373980" y="2156630"/>
            <a:ext cx="9444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 Design Lab</a:t>
            </a:r>
            <a:endParaRPr lang="zh-CN" altLang="en-US" sz="48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9253D3-2E01-49AA-A9F5-41ED017C30F0}"/>
              </a:ext>
            </a:extLst>
          </p:cNvPr>
          <p:cNvSpPr txBox="1"/>
          <p:nvPr/>
        </p:nvSpPr>
        <p:spPr>
          <a:xfrm>
            <a:off x="3049002" y="3891988"/>
            <a:ext cx="6093994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Design: Whac-A-Mole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Rentao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Wan, </a:t>
            </a:r>
            <a:r>
              <a:rPr lang="en-US" altLang="zh-CN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Tianbo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Liu, Song He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2021/06/08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763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Mole Control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3393F3-56B0-4AF1-97D7-BEE26E1C7E6D}"/>
              </a:ext>
            </a:extLst>
          </p:cNvPr>
          <p:cNvSpPr txBox="1"/>
          <p:nvPr/>
        </p:nvSpPr>
        <p:spPr>
          <a:xfrm>
            <a:off x="1252959" y="1728000"/>
            <a:ext cx="9523071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above random number generation is not really random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achieve better random effects based on those random numbers?</a:t>
            </a:r>
          </a:p>
          <a:p>
            <a:pPr algn="just">
              <a:lnSpc>
                <a:spcPct val="150000"/>
              </a:lnSpc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design, we use the human behavior to embed random effect.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player press any buttons, the machine extract a number from a random sequence that loops over and over again. As the clock is so fast and the players press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at random times,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number at 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point can be considered as a truly random number !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Mole Control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3393F3-56B0-4AF1-97D7-BEE26E1C7E6D}"/>
              </a:ext>
            </a:extLst>
          </p:cNvPr>
          <p:cNvSpPr txBox="1"/>
          <p:nvPr/>
        </p:nvSpPr>
        <p:spPr>
          <a:xfrm>
            <a:off x="1252959" y="1728000"/>
            <a:ext cx="9569370" cy="3422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altLang="zh-C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details of the mole control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that: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next mole is randomly assigned to the other location excluding where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 kinds of moles may 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 already appeared.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player can only hit a mole when the mole is during the appear time.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Hitting a mole will blacken it.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Noting that one mole cannot be hit twice.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7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VGA Control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DC4363-75F3-498C-94AE-9B835063D2E6}"/>
              </a:ext>
            </a:extLst>
          </p:cNvPr>
          <p:cNvGrpSpPr/>
          <p:nvPr/>
        </p:nvGrpSpPr>
        <p:grpSpPr>
          <a:xfrm>
            <a:off x="5457162" y="1288295"/>
            <a:ext cx="6063326" cy="5128919"/>
            <a:chOff x="5457162" y="1288295"/>
            <a:chExt cx="6063326" cy="512891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BADEF96-F3CF-400B-86F7-62510B3A6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" r="1080" b="35578"/>
            <a:stretch/>
          </p:blipFill>
          <p:spPr bwMode="auto">
            <a:xfrm>
              <a:off x="5457162" y="1288295"/>
              <a:ext cx="6063326" cy="389489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8653985-F8A0-4441-9F86-141023F90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7162" y="5327279"/>
              <a:ext cx="4161400" cy="1057275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C28BE10-043E-48B7-95CB-0410F656A2D5}"/>
                </a:ext>
              </a:extLst>
            </p:cNvPr>
            <p:cNvGrpSpPr/>
            <p:nvPr/>
          </p:nvGrpSpPr>
          <p:grpSpPr>
            <a:xfrm>
              <a:off x="6096000" y="5056498"/>
              <a:ext cx="5339788" cy="1360716"/>
              <a:chOff x="5931626" y="4723996"/>
              <a:chExt cx="5339788" cy="1360716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5F171FD-FF1D-45DA-82BF-AFE9E68EE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6" t="64498" r="14173" b="13641"/>
              <a:stretch/>
            </p:blipFill>
            <p:spPr bwMode="auto">
              <a:xfrm>
                <a:off x="5931626" y="4763007"/>
                <a:ext cx="5246728" cy="132170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ED2ABC79-D871-473C-9EF1-A10107328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1646" y="4723996"/>
                <a:ext cx="979768" cy="740607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0C81D40-47D1-4BDB-9904-183F8326E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50" t="56742" r="13618" b="27900"/>
            <a:stretch/>
          </p:blipFill>
          <p:spPr bwMode="auto">
            <a:xfrm>
              <a:off x="9753900" y="4718924"/>
              <a:ext cx="983849" cy="92853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C64D4B5-C9EF-46B6-9BBB-7EAEEBF56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416004"/>
              </p:ext>
            </p:extLst>
          </p:nvPr>
        </p:nvGraphicFramePr>
        <p:xfrm>
          <a:off x="992999" y="4293218"/>
          <a:ext cx="4545317" cy="144000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269022">
                  <a:extLst>
                    <a:ext uri="{9D8B030D-6E8A-4147-A177-3AD203B41FA5}">
                      <a16:colId xmlns:a16="http://schemas.microsoft.com/office/drawing/2014/main" val="1873665693"/>
                    </a:ext>
                  </a:extLst>
                </a:gridCol>
                <a:gridCol w="2276295">
                  <a:extLst>
                    <a:ext uri="{9D8B030D-6E8A-4147-A177-3AD203B41FA5}">
                      <a16:colId xmlns:a16="http://schemas.microsoft.com/office/drawing/2014/main" val="126087947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General timing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918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Screen refresh rate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60Hz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5515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Vertical refresh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31.32KHz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51794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Pixel freq.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25.056MHz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820657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172CF18-8D94-4D23-A294-FF9E0EA9125A}"/>
              </a:ext>
            </a:extLst>
          </p:cNvPr>
          <p:cNvSpPr txBox="1"/>
          <p:nvPr/>
        </p:nvSpPr>
        <p:spPr>
          <a:xfrm>
            <a:off x="1163456" y="1613981"/>
            <a:ext cx="3781166" cy="1883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clock frequency on the board is 125MHz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 it is converted to a 100MHz clock through a clock wizard IP.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5646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VGA Control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EAEBEFC-AECA-41A8-90BF-69C29CC16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858419"/>
              </p:ext>
            </p:extLst>
          </p:nvPr>
        </p:nvGraphicFramePr>
        <p:xfrm>
          <a:off x="670719" y="3660496"/>
          <a:ext cx="10850562" cy="257410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243896">
                  <a:extLst>
                    <a:ext uri="{9D8B030D-6E8A-4147-A177-3AD203B41FA5}">
                      <a16:colId xmlns:a16="http://schemas.microsoft.com/office/drawing/2014/main" val="2525087950"/>
                    </a:ext>
                  </a:extLst>
                </a:gridCol>
                <a:gridCol w="1241304">
                  <a:extLst>
                    <a:ext uri="{9D8B030D-6E8A-4147-A177-3AD203B41FA5}">
                      <a16:colId xmlns:a16="http://schemas.microsoft.com/office/drawing/2014/main" val="254643527"/>
                    </a:ext>
                  </a:extLst>
                </a:gridCol>
                <a:gridCol w="1753451">
                  <a:extLst>
                    <a:ext uri="{9D8B030D-6E8A-4147-A177-3AD203B41FA5}">
                      <a16:colId xmlns:a16="http://schemas.microsoft.com/office/drawing/2014/main" val="1964014241"/>
                    </a:ext>
                  </a:extLst>
                </a:gridCol>
                <a:gridCol w="377600">
                  <a:extLst>
                    <a:ext uri="{9D8B030D-6E8A-4147-A177-3AD203B41FA5}">
                      <a16:colId xmlns:a16="http://schemas.microsoft.com/office/drawing/2014/main" val="4100192617"/>
                    </a:ext>
                  </a:extLst>
                </a:gridCol>
                <a:gridCol w="2241726">
                  <a:extLst>
                    <a:ext uri="{9D8B030D-6E8A-4147-A177-3AD203B41FA5}">
                      <a16:colId xmlns:a16="http://schemas.microsoft.com/office/drawing/2014/main" val="1283644199"/>
                    </a:ext>
                  </a:extLst>
                </a:gridCol>
                <a:gridCol w="1241304">
                  <a:extLst>
                    <a:ext uri="{9D8B030D-6E8A-4147-A177-3AD203B41FA5}">
                      <a16:colId xmlns:a16="http://schemas.microsoft.com/office/drawing/2014/main" val="445825182"/>
                    </a:ext>
                  </a:extLst>
                </a:gridCol>
                <a:gridCol w="1751281">
                  <a:extLst>
                    <a:ext uri="{9D8B030D-6E8A-4147-A177-3AD203B41FA5}">
                      <a16:colId xmlns:a16="http://schemas.microsoft.com/office/drawing/2014/main" val="407543838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Horizontal timing (line)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Vertical timing (frame)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02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Scanline part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Pixels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Time [us]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</a:rPr>
                        <a:t>Frame part</a:t>
                      </a:r>
                      <a:endParaRPr lang="zh-CN" sz="18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Pixels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Time [ms]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447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Visible area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640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25.54278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</a:rPr>
                        <a:t>Visible area</a:t>
                      </a:r>
                      <a:endParaRPr lang="zh-CN" sz="18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480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15.32567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2481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Front porch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16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0.638569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</a:rPr>
                        <a:t>Front porch</a:t>
                      </a:r>
                      <a:endParaRPr lang="zh-CN" sz="18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9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0.287356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3977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Sync pulse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96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3.831418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</a:rPr>
                        <a:t>Sync pulse</a:t>
                      </a:r>
                      <a:endParaRPr lang="zh-CN" sz="18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0.063856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4362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Back porch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48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1.915709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</a:rPr>
                        <a:t>Back porch</a:t>
                      </a:r>
                      <a:endParaRPr lang="zh-CN" sz="18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31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0.989783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5195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Whole line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800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31.92848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</a:rPr>
                        <a:t>Whole frame</a:t>
                      </a:r>
                      <a:endParaRPr lang="zh-CN" sz="18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522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16.66667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6633329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2BB8695A-52C9-42B4-B051-CA2542A60F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37" b="-3927"/>
          <a:stretch/>
        </p:blipFill>
        <p:spPr bwMode="auto">
          <a:xfrm>
            <a:off x="1950457" y="1002747"/>
            <a:ext cx="8289495" cy="2547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91452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VGA Screen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2C532C-F55C-40BF-8622-FB9D26F1A722}"/>
              </a:ext>
            </a:extLst>
          </p:cNvPr>
          <p:cNvGrpSpPr>
            <a:grpSpLocks noChangeAspect="1"/>
          </p:cNvGrpSpPr>
          <p:nvPr/>
        </p:nvGrpSpPr>
        <p:grpSpPr>
          <a:xfrm>
            <a:off x="1305572" y="1920378"/>
            <a:ext cx="9580856" cy="3578286"/>
            <a:chOff x="-169841" y="0"/>
            <a:chExt cx="5407109" cy="20193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FCAAFFB-ED2C-43BE-8B65-3A213EEFD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9841" y="0"/>
              <a:ext cx="2555240" cy="2019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31AA5FA-022E-49B0-A12B-236F3A54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83933" y="0"/>
              <a:ext cx="2553335" cy="2019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8615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VGA Screen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4C750F8-4132-4A6F-9055-97A07DFB7871}"/>
              </a:ext>
            </a:extLst>
          </p:cNvPr>
          <p:cNvGrpSpPr>
            <a:grpSpLocks noChangeAspect="1"/>
          </p:cNvGrpSpPr>
          <p:nvPr/>
        </p:nvGrpSpPr>
        <p:grpSpPr>
          <a:xfrm>
            <a:off x="669925" y="1857859"/>
            <a:ext cx="6636815" cy="1689369"/>
            <a:chOff x="0" y="0"/>
            <a:chExt cx="5203499" cy="13246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2FE18F7-F774-4246-8902-047ABD2EC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41425" cy="1324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B0D3627-3B1F-46F1-8867-A5045340B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17497" y="0"/>
              <a:ext cx="1240773" cy="1324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7CFFFDC-5383-4347-9E7E-3B261FEB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40112" y="0"/>
              <a:ext cx="1240773" cy="1324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6559DAB-A374-486B-B44E-CBBD991B6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62726" y="0"/>
              <a:ext cx="1240773" cy="13246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D2F4FB-41B9-49E5-8EA6-33F4B9A8B65C}"/>
              </a:ext>
            </a:extLst>
          </p:cNvPr>
          <p:cNvGrpSpPr>
            <a:grpSpLocks noChangeAspect="1"/>
          </p:cNvGrpSpPr>
          <p:nvPr/>
        </p:nvGrpSpPr>
        <p:grpSpPr>
          <a:xfrm>
            <a:off x="687275" y="4027707"/>
            <a:ext cx="6559870" cy="1364860"/>
            <a:chOff x="0" y="0"/>
            <a:chExt cx="4962525" cy="103251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8D67037-4898-4493-AA19-99182F49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69085" cy="1032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61651BB-583B-4282-AB7B-29869D926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01800" y="109"/>
              <a:ext cx="1569085" cy="10322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8E43359-2742-41FF-88FB-370442F1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93440" y="109"/>
              <a:ext cx="1569085" cy="10322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3DDFD38E-7271-42C0-9D06-12A9E27265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93" y="1931739"/>
            <a:ext cx="4060617" cy="366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F121C7-B0A6-435C-A0F0-FEE5142A3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3676069"/>
            <a:ext cx="6613496" cy="215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PmodKYPD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6AC2DB-48D7-43BC-BE58-4878D0B90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679" y="1846616"/>
            <a:ext cx="7278539" cy="39389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33CBC2-9AA2-4760-B321-D05E7B22B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72"/>
          <a:stretch/>
        </p:blipFill>
        <p:spPr bwMode="auto">
          <a:xfrm>
            <a:off x="1983073" y="1846615"/>
            <a:ext cx="8203869" cy="3938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4B63BA-AFE5-4482-BD28-79E3908E3E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80"/>
          <a:stretch/>
        </p:blipFill>
        <p:spPr bwMode="auto">
          <a:xfrm>
            <a:off x="1988569" y="1813157"/>
            <a:ext cx="8192876" cy="4053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4B19EC-A85E-41AC-B5E1-5999A9014B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78"/>
          <a:stretch/>
        </p:blipFill>
        <p:spPr bwMode="auto">
          <a:xfrm>
            <a:off x="1999562" y="1802894"/>
            <a:ext cx="8192876" cy="4026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206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Design Report 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88756D3-1EAA-4166-AEA8-4168D476B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069223"/>
              </p:ext>
            </p:extLst>
          </p:nvPr>
        </p:nvGraphicFramePr>
        <p:xfrm>
          <a:off x="1060308" y="2675655"/>
          <a:ext cx="10071383" cy="232153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4429">
                  <a:extLst>
                    <a:ext uri="{9D8B030D-6E8A-4147-A177-3AD203B41FA5}">
                      <a16:colId xmlns:a16="http://schemas.microsoft.com/office/drawing/2014/main" val="117134641"/>
                    </a:ext>
                  </a:extLst>
                </a:gridCol>
                <a:gridCol w="1084429">
                  <a:extLst>
                    <a:ext uri="{9D8B030D-6E8A-4147-A177-3AD203B41FA5}">
                      <a16:colId xmlns:a16="http://schemas.microsoft.com/office/drawing/2014/main" val="1994241546"/>
                    </a:ext>
                  </a:extLst>
                </a:gridCol>
                <a:gridCol w="1084429">
                  <a:extLst>
                    <a:ext uri="{9D8B030D-6E8A-4147-A177-3AD203B41FA5}">
                      <a16:colId xmlns:a16="http://schemas.microsoft.com/office/drawing/2014/main" val="2906364290"/>
                    </a:ext>
                  </a:extLst>
                </a:gridCol>
                <a:gridCol w="1084429">
                  <a:extLst>
                    <a:ext uri="{9D8B030D-6E8A-4147-A177-3AD203B41FA5}">
                      <a16:colId xmlns:a16="http://schemas.microsoft.com/office/drawing/2014/main" val="2252813615"/>
                    </a:ext>
                  </a:extLst>
                </a:gridCol>
                <a:gridCol w="1084429">
                  <a:extLst>
                    <a:ext uri="{9D8B030D-6E8A-4147-A177-3AD203B41FA5}">
                      <a16:colId xmlns:a16="http://schemas.microsoft.com/office/drawing/2014/main" val="2168842592"/>
                    </a:ext>
                  </a:extLst>
                </a:gridCol>
                <a:gridCol w="1084429">
                  <a:extLst>
                    <a:ext uri="{9D8B030D-6E8A-4147-A177-3AD203B41FA5}">
                      <a16:colId xmlns:a16="http://schemas.microsoft.com/office/drawing/2014/main" val="3710800385"/>
                    </a:ext>
                  </a:extLst>
                </a:gridCol>
                <a:gridCol w="1084429">
                  <a:extLst>
                    <a:ext uri="{9D8B030D-6E8A-4147-A177-3AD203B41FA5}">
                      <a16:colId xmlns:a16="http://schemas.microsoft.com/office/drawing/2014/main" val="3710527179"/>
                    </a:ext>
                  </a:extLst>
                </a:gridCol>
                <a:gridCol w="1084429">
                  <a:extLst>
                    <a:ext uri="{9D8B030D-6E8A-4147-A177-3AD203B41FA5}">
                      <a16:colId xmlns:a16="http://schemas.microsoft.com/office/drawing/2014/main" val="1161663399"/>
                    </a:ext>
                  </a:extLst>
                </a:gridCol>
                <a:gridCol w="1395951">
                  <a:extLst>
                    <a:ext uri="{9D8B030D-6E8A-4147-A177-3AD203B41FA5}">
                      <a16:colId xmlns:a16="http://schemas.microsoft.com/office/drawing/2014/main" val="3991353172"/>
                    </a:ext>
                  </a:extLst>
                </a:gridCol>
              </a:tblGrid>
              <a:tr h="773846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Type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Power (W)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Utilization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Times (ns)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extLst>
                  <a:ext uri="{0D108BD9-81ED-4DB2-BD59-A6C34878D82A}">
                    <a16:rowId xmlns:a16="http://schemas.microsoft.com/office/drawing/2014/main" val="3428291206"/>
                  </a:ext>
                </a:extLst>
              </a:tr>
              <a:tr h="7738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Dynamic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Device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Total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Slice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Logic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Flip-Flop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IOB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WNS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extLst>
                  <a:ext uri="{0D108BD9-81ED-4DB2-BD59-A6C34878D82A}">
                    <a16:rowId xmlns:a16="http://schemas.microsoft.com/office/drawing/2014/main" val="519402342"/>
                  </a:ext>
                </a:extLst>
              </a:tr>
              <a:tr h="7738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Snake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0.063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0.072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0.135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1025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3521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480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51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2.407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5" marR="68565" marT="0" marB="0" anchor="ctr"/>
                </a:tc>
                <a:extLst>
                  <a:ext uri="{0D108BD9-81ED-4DB2-BD59-A6C34878D82A}">
                    <a16:rowId xmlns:a16="http://schemas.microsoft.com/office/drawing/2014/main" val="864429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043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Gaming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4B9DCD-76EF-4541-A9A8-36903F4AD390}"/>
              </a:ext>
            </a:extLst>
          </p:cNvPr>
          <p:cNvGrpSpPr/>
          <p:nvPr/>
        </p:nvGrpSpPr>
        <p:grpSpPr>
          <a:xfrm>
            <a:off x="1180584" y="1984554"/>
            <a:ext cx="9830831" cy="3467655"/>
            <a:chOff x="1223946" y="2462646"/>
            <a:chExt cx="9544496" cy="336665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979F71C-3235-4561-812D-CA1A30C6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946" y="2462646"/>
              <a:ext cx="4461939" cy="33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BFAFCE-0267-41B3-8651-C41507E5F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080" y="2462646"/>
              <a:ext cx="4493362" cy="336665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4779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0793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Development Board Introduction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7AD93D-EE0D-42BF-99CB-871E4824A4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9" y="1974921"/>
            <a:ext cx="5274310" cy="37230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9D6586-01FB-4500-918B-49EF2C5972EE}"/>
              </a:ext>
            </a:extLst>
          </p:cNvPr>
          <p:cNvSpPr txBox="1"/>
          <p:nvPr/>
        </p:nvSpPr>
        <p:spPr>
          <a:xfrm>
            <a:off x="397918" y="5674865"/>
            <a:ext cx="52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ZYBO from DIGILENT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7AA5C0-0C1C-4CFF-AB99-371C1997315E}"/>
              </a:ext>
            </a:extLst>
          </p:cNvPr>
          <p:cNvGrpSpPr/>
          <p:nvPr/>
        </p:nvGrpSpPr>
        <p:grpSpPr>
          <a:xfrm>
            <a:off x="5963021" y="1974920"/>
            <a:ext cx="5785282" cy="4069277"/>
            <a:chOff x="5963021" y="1974920"/>
            <a:chExt cx="5785282" cy="406927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4CBBC6E-B6B8-422F-AD98-6110B47B3D39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817" y="1974920"/>
              <a:ext cx="5784486" cy="3723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E273A8F-0226-4704-B520-2536BFA0A659}"/>
                </a:ext>
              </a:extLst>
            </p:cNvPr>
            <p:cNvSpPr txBox="1"/>
            <p:nvPr/>
          </p:nvSpPr>
          <p:spPr>
            <a:xfrm>
              <a:off x="5963021" y="5674865"/>
              <a:ext cx="578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Peripheral Interface</a:t>
              </a:r>
              <a:endParaRPr lang="zh-CN" altLang="en-US" dirty="0"/>
            </a:p>
          </p:txBody>
        </p:sp>
      </p:grpSp>
      <p:pic>
        <p:nvPicPr>
          <p:cNvPr id="1026" name="Picture 2" descr="zynq-7000 chip">
            <a:extLst>
              <a:ext uri="{FF2B5EF4-FFF2-40B4-BE49-F238E27FC236}">
                <a16:creationId xmlns:a16="http://schemas.microsoft.com/office/drawing/2014/main" id="{FB479954-0A31-4E60-BD1A-74879113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32" y="1974920"/>
            <a:ext cx="3782863" cy="45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27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CE10D-5B7D-4BA0-997F-5CC01AB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iṡ1íḋe">
            <a:extLst>
              <a:ext uri="{FF2B5EF4-FFF2-40B4-BE49-F238E27FC236}">
                <a16:creationId xmlns:a16="http://schemas.microsoft.com/office/drawing/2014/main" id="{94CB4743-C5E7-42AF-9E80-4C8B24F5B258}"/>
              </a:ext>
            </a:extLst>
          </p:cNvPr>
          <p:cNvSpPr/>
          <p:nvPr/>
        </p:nvSpPr>
        <p:spPr>
          <a:xfrm>
            <a:off x="-11552" y="0"/>
            <a:ext cx="12215105" cy="2588995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9" name="图片 18" descr="图片包含 户外, 标牌&#10;&#10;已生成极高可信度的说明">
            <a:extLst>
              <a:ext uri="{FF2B5EF4-FFF2-40B4-BE49-F238E27FC236}">
                <a16:creationId xmlns:a16="http://schemas.microsoft.com/office/drawing/2014/main" id="{26856936-344C-478E-8743-2F0123099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/>
        </p:blipFill>
        <p:spPr>
          <a:xfrm>
            <a:off x="4439123" y="108084"/>
            <a:ext cx="3313754" cy="248091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D7B1565-DA97-4197-BA4D-62544CF54AA7}"/>
              </a:ext>
            </a:extLst>
          </p:cNvPr>
          <p:cNvSpPr/>
          <p:nvPr/>
        </p:nvSpPr>
        <p:spPr>
          <a:xfrm>
            <a:off x="0" y="2588995"/>
            <a:ext cx="12192000" cy="426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0689ED-8885-4E8C-967F-110D1812E85F}"/>
              </a:ext>
            </a:extLst>
          </p:cNvPr>
          <p:cNvGrpSpPr/>
          <p:nvPr/>
        </p:nvGrpSpPr>
        <p:grpSpPr>
          <a:xfrm>
            <a:off x="5419485" y="6376213"/>
            <a:ext cx="1353031" cy="203585"/>
            <a:chOff x="5419485" y="5696943"/>
            <a:chExt cx="1353031" cy="203585"/>
          </a:xfrm>
        </p:grpSpPr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95DC48DF-75EF-4293-9F86-80CA75934856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F0DFE860-9359-49D8-9407-64233F4AAAC9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0BF1A6D1-0494-41B6-827E-A678A0D1B43D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A73A9E53-05FA-4377-86F0-73B7C35ED15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B89037E4-7BDD-43E2-B79F-0AC48334E43D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21655874-015C-4F6B-8A1F-92BB8F1FCDDC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5A51EBB9-6B64-47D8-983D-07FF2F35E8B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2C647BC-3A86-4CC7-BC1A-A3EECE0FC7E8}"/>
              </a:ext>
            </a:extLst>
          </p:cNvPr>
          <p:cNvSpPr txBox="1"/>
          <p:nvPr/>
        </p:nvSpPr>
        <p:spPr>
          <a:xfrm>
            <a:off x="3607985" y="815313"/>
            <a:ext cx="49744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66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7F2D7E-5909-421E-A3DC-932AC773F85F}"/>
              </a:ext>
            </a:extLst>
          </p:cNvPr>
          <p:cNvGrpSpPr/>
          <p:nvPr/>
        </p:nvGrpSpPr>
        <p:grpSpPr>
          <a:xfrm>
            <a:off x="669924" y="3037634"/>
            <a:ext cx="4211388" cy="733346"/>
            <a:chOff x="386737" y="3037634"/>
            <a:chExt cx="4211388" cy="7333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2F89FE-81F2-4892-BD5C-7BB04A1D62A7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6E366874-016B-49A2-BBFE-A1934432C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803B3AC-0F3B-42EA-AAC1-C009B427E4A8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6E863DA-3632-43D2-A6DB-5D753196E846}"/>
                </a:ext>
              </a:extLst>
            </p:cNvPr>
            <p:cNvSpPr txBox="1"/>
            <p:nvPr/>
          </p:nvSpPr>
          <p:spPr>
            <a:xfrm>
              <a:off x="1095916" y="3199451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Overview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6472D66-B3F1-43B6-A239-CF7E7F3D6DAC}"/>
              </a:ext>
            </a:extLst>
          </p:cNvPr>
          <p:cNvGrpSpPr/>
          <p:nvPr/>
        </p:nvGrpSpPr>
        <p:grpSpPr>
          <a:xfrm>
            <a:off x="6772516" y="3037634"/>
            <a:ext cx="4211388" cy="733346"/>
            <a:chOff x="386737" y="3037634"/>
            <a:chExt cx="4211388" cy="7333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8239CA3-B532-4ED9-84B7-D3363EABC304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图片 2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546C9F02-752B-4F00-A8DA-7657C8452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DD3AB5A-6E8E-436B-AC9D-580386D78BE8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23213E9-FFB5-4DD1-BFC2-FB146F3D9A56}"/>
                </a:ext>
              </a:extLst>
            </p:cNvPr>
            <p:cNvSpPr txBox="1"/>
            <p:nvPr/>
          </p:nvSpPr>
          <p:spPr>
            <a:xfrm>
              <a:off x="1084364" y="3214700"/>
              <a:ext cx="17091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Game design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A99F1B-328F-4379-BFE2-6D01D239D888}"/>
              </a:ext>
            </a:extLst>
          </p:cNvPr>
          <p:cNvGrpSpPr/>
          <p:nvPr/>
        </p:nvGrpSpPr>
        <p:grpSpPr>
          <a:xfrm>
            <a:off x="669924" y="4484872"/>
            <a:ext cx="4211388" cy="733346"/>
            <a:chOff x="386737" y="3037634"/>
            <a:chExt cx="4211388" cy="73334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C93590D-E323-45FC-A786-F243372A50D9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0" name="图片 29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3D957A4-CCC8-4870-9F5F-B318C426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045277-E22F-4BB4-AD7A-C11728B294C1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B4CC53B-11D8-48CC-80C2-84D908DAEFAF}"/>
                </a:ext>
              </a:extLst>
            </p:cNvPr>
            <p:cNvSpPr txBox="1"/>
            <p:nvPr/>
          </p:nvSpPr>
          <p:spPr>
            <a:xfrm>
              <a:off x="1095916" y="3204251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S &amp; H Codesign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A5A417B-EB43-4BF6-861E-05760C9B72BB}"/>
              </a:ext>
            </a:extLst>
          </p:cNvPr>
          <p:cNvGrpSpPr/>
          <p:nvPr/>
        </p:nvGrpSpPr>
        <p:grpSpPr>
          <a:xfrm>
            <a:off x="6772516" y="4484872"/>
            <a:ext cx="4211388" cy="733346"/>
            <a:chOff x="386737" y="3037634"/>
            <a:chExt cx="4211388" cy="73334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E076020-9CB1-4006-87F8-9054362864B2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5" name="图片 3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B8C77875-B247-479B-A28B-43C8735CD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7B96685-F0E2-4E4C-A5F3-98E0A8DF2B81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9F7A309-C2FD-4280-96F7-47726B86F74C}"/>
                </a:ext>
              </a:extLst>
            </p:cNvPr>
            <p:cNvSpPr txBox="1"/>
            <p:nvPr/>
          </p:nvSpPr>
          <p:spPr>
            <a:xfrm>
              <a:off x="1108632" y="3204251"/>
              <a:ext cx="8533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Q &amp; A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8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14964"/>
            <a:ext cx="8875921" cy="41779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Chip Structure/Data Stream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3A8A03-5A1F-4BC7-B58C-AA9D87491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2539" r="2292" b="1581"/>
          <a:stretch/>
        </p:blipFill>
        <p:spPr bwMode="auto">
          <a:xfrm>
            <a:off x="3648635" y="1136717"/>
            <a:ext cx="4894729" cy="55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D52D5C3-49F3-4C16-BF16-6D46882EA526}"/>
              </a:ext>
            </a:extLst>
          </p:cNvPr>
          <p:cNvCxnSpPr/>
          <p:nvPr/>
        </p:nvCxnSpPr>
        <p:spPr>
          <a:xfrm flipH="1">
            <a:off x="3018865" y="5338482"/>
            <a:ext cx="1351429" cy="0"/>
          </a:xfrm>
          <a:prstGeom prst="straightConnector1">
            <a:avLst/>
          </a:prstGeom>
          <a:ln w="57150">
            <a:solidFill>
              <a:srgbClr val="0E4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C2D719D-81EA-4A8E-991F-D01C58C8D428}"/>
              </a:ext>
            </a:extLst>
          </p:cNvPr>
          <p:cNvSpPr txBox="1"/>
          <p:nvPr/>
        </p:nvSpPr>
        <p:spPr>
          <a:xfrm>
            <a:off x="1949824" y="5153816"/>
            <a:ext cx="10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GAME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CE5FBC6-AB85-4194-B49F-9B4DE6FB54EB}"/>
              </a:ext>
            </a:extLst>
          </p:cNvPr>
          <p:cNvSpPr/>
          <p:nvPr/>
        </p:nvSpPr>
        <p:spPr>
          <a:xfrm>
            <a:off x="6894308" y="1578075"/>
            <a:ext cx="1295993" cy="40705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B53D90-B2E8-4EC0-988B-AD85B47721E3}"/>
              </a:ext>
            </a:extLst>
          </p:cNvPr>
          <p:cNvGrpSpPr/>
          <p:nvPr/>
        </p:nvGrpSpPr>
        <p:grpSpPr>
          <a:xfrm>
            <a:off x="7498080" y="2016886"/>
            <a:ext cx="706120" cy="3045190"/>
            <a:chOff x="7498080" y="2016886"/>
            <a:chExt cx="706120" cy="3045190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336047B-8178-4CFC-A07D-FBEFACE5CD72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V="1">
              <a:off x="7908963" y="4770120"/>
              <a:ext cx="281341" cy="291956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792757D4-D0D4-403E-B043-059209D04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304" y="2346960"/>
              <a:ext cx="0" cy="242316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8708B63-8A63-49E1-8D5E-B8D626B58764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2346960"/>
              <a:ext cx="706120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11E24CAE-1DA1-4113-A30E-7AE0DF25ECF2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2016886"/>
              <a:ext cx="0" cy="330074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</p:grpSp>
      <p:sp>
        <p:nvSpPr>
          <p:cNvPr id="74" name="椭圆 73">
            <a:extLst>
              <a:ext uri="{FF2B5EF4-FFF2-40B4-BE49-F238E27FC236}">
                <a16:creationId xmlns:a16="http://schemas.microsoft.com/office/drawing/2014/main" id="{5EDDEC43-EAF5-4D8A-8700-B9A423437DF5}"/>
              </a:ext>
            </a:extLst>
          </p:cNvPr>
          <p:cNvSpPr/>
          <p:nvPr/>
        </p:nvSpPr>
        <p:spPr>
          <a:xfrm>
            <a:off x="7428157" y="5062076"/>
            <a:ext cx="961612" cy="39354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045BF1C-557C-49DD-8819-8239D8C248DC}"/>
              </a:ext>
            </a:extLst>
          </p:cNvPr>
          <p:cNvCxnSpPr>
            <a:cxnSpLocks/>
          </p:cNvCxnSpPr>
          <p:nvPr/>
        </p:nvCxnSpPr>
        <p:spPr>
          <a:xfrm>
            <a:off x="7203440" y="1985134"/>
            <a:ext cx="0" cy="136766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CA783D35-FB4B-444A-A6AA-479E71C819FD}"/>
              </a:ext>
            </a:extLst>
          </p:cNvPr>
          <p:cNvCxnSpPr>
            <a:cxnSpLocks/>
            <a:stCxn id="106" idx="6"/>
          </p:cNvCxnSpPr>
          <p:nvPr/>
        </p:nvCxnSpPr>
        <p:spPr>
          <a:xfrm flipV="1">
            <a:off x="5166958" y="3352800"/>
            <a:ext cx="2036482" cy="896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5DA3051A-FFFD-4219-B241-CDE93C33ED87}"/>
              </a:ext>
            </a:extLst>
          </p:cNvPr>
          <p:cNvSpPr/>
          <p:nvPr/>
        </p:nvSpPr>
        <p:spPr>
          <a:xfrm>
            <a:off x="4205346" y="3164996"/>
            <a:ext cx="961612" cy="39354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2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" grpId="0" animBg="1"/>
      <p:bldP spid="74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0793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AXI 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8F53EC-EED8-4F32-B013-95CEFF62B44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t="7015" r="3732" b="6901"/>
          <a:stretch/>
        </p:blipFill>
        <p:spPr bwMode="auto">
          <a:xfrm>
            <a:off x="792865" y="2677932"/>
            <a:ext cx="4948178" cy="224830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A516199-3133-413A-BA28-B047C9045434}"/>
              </a:ext>
            </a:extLst>
          </p:cNvPr>
          <p:cNvSpPr txBox="1"/>
          <p:nvPr/>
        </p:nvSpPr>
        <p:spPr>
          <a:xfrm>
            <a:off x="6095205" y="2729108"/>
            <a:ext cx="52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Ready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4D355D-C93C-400D-8522-1BAE553ED26D}"/>
              </a:ext>
            </a:extLst>
          </p:cNvPr>
          <p:cNvSpPr txBox="1"/>
          <p:nvPr/>
        </p:nvSpPr>
        <p:spPr>
          <a:xfrm>
            <a:off x="6095205" y="4072606"/>
            <a:ext cx="52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Valid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27F3E7-DC8C-4077-9FBB-33CE245800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59" y="1611508"/>
            <a:ext cx="4671056" cy="425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3FF6739-0A57-4DA5-9B8C-299DC6F2D78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94" y="1766906"/>
            <a:ext cx="4671055" cy="4055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7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PS Setting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38E832-8081-4681-ACF6-378076732AF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5" y="1247121"/>
            <a:ext cx="7739661" cy="51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8FABE2E-292E-486F-8FC0-CBC680386306}"/>
              </a:ext>
            </a:extLst>
          </p:cNvPr>
          <p:cNvSpPr txBox="1"/>
          <p:nvPr/>
        </p:nvSpPr>
        <p:spPr>
          <a:xfrm>
            <a:off x="4710386" y="5755699"/>
            <a:ext cx="10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AXI3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C09490A-D724-411D-BFAD-64A5DB6A89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59" y="2576291"/>
            <a:ext cx="9267491" cy="28121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6FC498E-0558-4415-95BE-A5C3437C7FFD}"/>
              </a:ext>
            </a:extLst>
          </p:cNvPr>
          <p:cNvSpPr txBox="1"/>
          <p:nvPr/>
        </p:nvSpPr>
        <p:spPr>
          <a:xfrm>
            <a:off x="4710385" y="3535482"/>
            <a:ext cx="10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AXI3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67E25D-2799-4C5B-94F1-165B1BAF8BCD}"/>
              </a:ext>
            </a:extLst>
          </p:cNvPr>
          <p:cNvSpPr txBox="1"/>
          <p:nvPr/>
        </p:nvSpPr>
        <p:spPr>
          <a:xfrm>
            <a:off x="1367232" y="2842733"/>
            <a:ext cx="10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AXI4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2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7" grpId="0"/>
      <p:bldP spid="27" grpId="1"/>
      <p:bldP spid="29" grpId="0"/>
      <p:bldP spid="2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0793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PL setting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CE6EE5-EB6C-43B6-B959-389CFBD3F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48" y="2474168"/>
            <a:ext cx="6352618" cy="16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60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0793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 Code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89EA66-9AC7-4924-8BEC-285447F59435}"/>
              </a:ext>
            </a:extLst>
          </p:cNvPr>
          <p:cNvSpPr txBox="1"/>
          <p:nvPr/>
        </p:nvSpPr>
        <p:spPr>
          <a:xfrm>
            <a:off x="1482448" y="2411030"/>
            <a:ext cx="60969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kern="0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#include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400" kern="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stdio.h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1" kern="0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#include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400" kern="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platform.h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1" kern="0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#include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400" kern="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xparameters.h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1" kern="0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#include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400" kern="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xil_printf.h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#include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400" kern="0" dirty="0" err="1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xil_io.h</a:t>
            </a:r>
            <a:r>
              <a:rPr lang="en-US" altLang="zh-CN" sz="2400" kern="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"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1" kern="0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init_platform</a:t>
            </a:r>
            <a:r>
              <a:rPr lang="en-US" altLang="zh-CN" sz="2400" b="1" kern="0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();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1" kern="0" dirty="0" err="1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xil_printf</a:t>
            </a:r>
            <a:r>
              <a:rPr lang="en-US" altLang="zh-CN" sz="2400" b="1" kern="0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();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kern="0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Xil_In32();</a:t>
            </a:r>
            <a:r>
              <a:rPr lang="en-US" altLang="zh-CN" sz="2400" dirty="0">
                <a:solidFill>
                  <a:schemeClr val="bg1"/>
                </a:solidFill>
              </a:rPr>
              <a:t>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1240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0793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CBA937-1596-43EA-9CE3-F9BC40685790}"/>
              </a:ext>
            </a:extLst>
          </p:cNvPr>
          <p:cNvSpPr txBox="1"/>
          <p:nvPr/>
        </p:nvSpPr>
        <p:spPr>
          <a:xfrm>
            <a:off x="1606061" y="1772482"/>
            <a:ext cx="7831015" cy="3691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 logic VS combinational logic</a:t>
            </a: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slices are not enough.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VGA color design</a:t>
            </a:r>
          </a:p>
          <a:p>
            <a:pPr lvl="0" algn="just">
              <a:lnSpc>
                <a:spcPct val="200000"/>
              </a:lnSpc>
              <a:spcAft>
                <a:spcPts val="1200"/>
              </a:spcAft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RGB-888 Standard to RGB-565 standard </a:t>
            </a: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98903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0793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CBA937-1596-43EA-9CE3-F9BC40685790}"/>
              </a:ext>
            </a:extLst>
          </p:cNvPr>
          <p:cNvSpPr txBox="1"/>
          <p:nvPr/>
        </p:nvSpPr>
        <p:spPr>
          <a:xfrm>
            <a:off x="1606061" y="1772482"/>
            <a:ext cx="7831015" cy="215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 protocol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</a:t>
            </a:r>
          </a:p>
        </p:txBody>
      </p:sp>
    </p:spTree>
    <p:extLst>
      <p:ext uri="{BB962C8B-B14F-4D97-AF65-F5344CB8AC3E}">
        <p14:creationId xmlns:p14="http://schemas.microsoft.com/office/powerpoint/2010/main" val="2378384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7" y="80423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4197883" y="3061315"/>
            <a:ext cx="3796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THANKS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4804620" y="436122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name    </a:t>
            </a:r>
            <a:r>
              <a:rPr lang="en-US" altLang="zh-CN" dirty="0" err="1">
                <a:latin typeface="Century Gothic" panose="020B0502020202020204" pitchFamily="34" charset="0"/>
              </a:rPr>
              <a:t>yyyy</a:t>
            </a:r>
            <a:r>
              <a:rPr lang="en-US" altLang="zh-CN" dirty="0">
                <a:latin typeface="Century Gothic" panose="020B0502020202020204" pitchFamily="34" charset="0"/>
              </a:rPr>
              <a:t>/mm/dd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>
            <a:cxnSpLocks/>
          </p:cNvCxnSpPr>
          <p:nvPr/>
        </p:nvCxnSpPr>
        <p:spPr>
          <a:xfrm>
            <a:off x="3931956" y="4265269"/>
            <a:ext cx="4328086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25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Overview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AAD8976-7D4C-4693-821E-1EFBE4AC4036}"/>
              </a:ext>
            </a:extLst>
          </p:cNvPr>
          <p:cNvSpPr txBox="1"/>
          <p:nvPr/>
        </p:nvSpPr>
        <p:spPr>
          <a:xfrm>
            <a:off x="1031251" y="1661602"/>
            <a:ext cx="10127908" cy="430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whac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-a-mole game in Verilog, using VGA connection to display the whack-a-mole game in a screen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Press the start button, we can play the game through the matrix keyboard in a setting time (one minute), hitting the moles and getting scores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signal from the Processing 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ogic (PL) to the DDR in Processing System (PS), and then use the PS read the data. Finally display the real-time game score in the computer screen through the UART port.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Design platform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8ACEBB-F36E-4FFB-B86E-55F81CAD1D0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50" y="1567497"/>
            <a:ext cx="5274310" cy="37230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A354F59-81D2-4D85-B2D1-E3DC53180712}"/>
              </a:ext>
            </a:extLst>
          </p:cNvPr>
          <p:cNvSpPr txBox="1"/>
          <p:nvPr/>
        </p:nvSpPr>
        <p:spPr>
          <a:xfrm>
            <a:off x="1141871" y="5597993"/>
            <a:ext cx="990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ZYBO from DIGILENT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3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Additional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77C678-0DD4-4C83-80FF-BCCFDDF604FF}"/>
              </a:ext>
            </a:extLst>
          </p:cNvPr>
          <p:cNvSpPr txBox="1"/>
          <p:nvPr/>
        </p:nvSpPr>
        <p:spPr>
          <a:xfrm>
            <a:off x="1031251" y="1661602"/>
            <a:ext cx="10127908" cy="3691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kinds of moles with different duration of appearance, corresponding to one score plus (Blue), two scores plus (Yellow), and two scores minus (Red).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game full of randomness: random moles appear at random moments in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random locations with random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durations.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game ends when the time countdown is over, or when the score is deducted to a negative number.</a:t>
            </a:r>
          </a:p>
        </p:txBody>
      </p:sp>
    </p:spTree>
    <p:extLst>
      <p:ext uri="{BB962C8B-B14F-4D97-AF65-F5344CB8AC3E}">
        <p14:creationId xmlns:p14="http://schemas.microsoft.com/office/powerpoint/2010/main" val="21880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Block Diagram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D2981B0-3973-4042-8434-95650483F578}"/>
              </a:ext>
            </a:extLst>
          </p:cNvPr>
          <p:cNvSpPr/>
          <p:nvPr/>
        </p:nvSpPr>
        <p:spPr>
          <a:xfrm>
            <a:off x="3420418" y="2077772"/>
            <a:ext cx="363871" cy="1142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b="1" i="0" u="none" strike="noStrike" dirty="0">
                <a:solidFill>
                  <a:srgbClr val="2B77C5"/>
                </a:solidFill>
                <a:effectLst/>
                <a:latin typeface="Arial" panose="020B0604020202020204" pitchFamily="34" charset="0"/>
              </a:rPr>
              <a:t>debounce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8B036546-C103-4CAA-B443-F685D4F1E3B5}"/>
              </a:ext>
            </a:extLst>
          </p:cNvPr>
          <p:cNvSpPr/>
          <p:nvPr/>
        </p:nvSpPr>
        <p:spPr>
          <a:xfrm>
            <a:off x="5575918" y="1345923"/>
            <a:ext cx="811417" cy="883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2B77C5"/>
                </a:solidFill>
                <a:latin typeface="Arial" panose="020B0604020202020204" pitchFamily="34" charset="0"/>
              </a:rPr>
              <a:t>Count</a:t>
            </a:r>
          </a:p>
          <a:p>
            <a:pPr algn="ctr"/>
            <a:r>
              <a:rPr lang="en-US" altLang="zh-CN" sz="1400" b="1" dirty="0">
                <a:solidFill>
                  <a:srgbClr val="2B77C5"/>
                </a:solidFill>
                <a:latin typeface="Arial" panose="020B0604020202020204" pitchFamily="34" charset="0"/>
              </a:rPr>
              <a:t>down</a:t>
            </a:r>
          </a:p>
          <a:p>
            <a:pPr algn="ctr"/>
            <a:r>
              <a:rPr lang="en-US" altLang="zh-CN" sz="1400" b="1" dirty="0">
                <a:solidFill>
                  <a:srgbClr val="2B77C5"/>
                </a:solidFill>
                <a:latin typeface="Arial" panose="020B0604020202020204" pitchFamily="34" charset="0"/>
              </a:rPr>
              <a:t>60s</a:t>
            </a:r>
            <a:endParaRPr lang="zh-CN" altLang="en-US" sz="1400" b="1" dirty="0">
              <a:solidFill>
                <a:srgbClr val="2B77C5"/>
              </a:solidFill>
              <a:latin typeface="Arial" panose="020B0604020202020204" pitchFamily="34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5F5E388C-0C1D-4DC7-97A5-40AF00E4677A}"/>
              </a:ext>
            </a:extLst>
          </p:cNvPr>
          <p:cNvSpPr/>
          <p:nvPr/>
        </p:nvSpPr>
        <p:spPr>
          <a:xfrm>
            <a:off x="3446358" y="5110388"/>
            <a:ext cx="338151" cy="1186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b="1" i="0" dirty="0">
                <a:solidFill>
                  <a:srgbClr val="4A90E2"/>
                </a:solidFill>
                <a:effectLst/>
                <a:latin typeface="Arial" panose="020B0604020202020204" pitchFamily="34" charset="0"/>
              </a:rPr>
              <a:t>keyboard</a:t>
            </a:r>
            <a:r>
              <a:rPr lang="en-US" altLang="zh-CN" sz="1400" b="0" i="0" dirty="0">
                <a:solidFill>
                  <a:srgbClr val="4A90E2"/>
                </a:solidFill>
                <a:effectLst/>
                <a:latin typeface="Arial" panose="020B0604020202020204" pitchFamily="34" charset="0"/>
              </a:rPr>
              <a:t> 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F0893E0-8E31-449B-886B-D42E31287821}"/>
              </a:ext>
            </a:extLst>
          </p:cNvPr>
          <p:cNvSpPr/>
          <p:nvPr/>
        </p:nvSpPr>
        <p:spPr>
          <a:xfrm>
            <a:off x="7711390" y="5246365"/>
            <a:ext cx="1163724" cy="671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2B77C5"/>
                </a:solidFill>
                <a:latin typeface="Arial" panose="020B0604020202020204" pitchFamily="34" charset="0"/>
              </a:rPr>
              <a:t>Segment </a:t>
            </a:r>
          </a:p>
          <a:p>
            <a:pPr algn="ctr"/>
            <a:r>
              <a:rPr lang="en-US" altLang="zh-CN" sz="1400" b="1" dirty="0">
                <a:solidFill>
                  <a:srgbClr val="2B77C5"/>
                </a:solidFill>
                <a:latin typeface="Arial" panose="020B0604020202020204" pitchFamily="34" charset="0"/>
              </a:rPr>
              <a:t>Display</a:t>
            </a:r>
            <a:endParaRPr lang="zh-CN" altLang="en-US" sz="1400" b="1" dirty="0">
              <a:solidFill>
                <a:srgbClr val="2B77C5"/>
              </a:solidFill>
              <a:latin typeface="Arial" panose="020B0604020202020204" pitchFamily="34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84CEE011-4989-4E23-9530-BC1B07DF4B18}"/>
              </a:ext>
            </a:extLst>
          </p:cNvPr>
          <p:cNvSpPr/>
          <p:nvPr/>
        </p:nvSpPr>
        <p:spPr>
          <a:xfrm>
            <a:off x="2346212" y="1197770"/>
            <a:ext cx="451597" cy="671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127" name="连接符: 肘形 126">
            <a:extLst>
              <a:ext uri="{FF2B5EF4-FFF2-40B4-BE49-F238E27FC236}">
                <a16:creationId xmlns:a16="http://schemas.microsoft.com/office/drawing/2014/main" id="{516D2F4F-BE2B-4714-881D-F6CB358862A2}"/>
              </a:ext>
            </a:extLst>
          </p:cNvPr>
          <p:cNvCxnSpPr>
            <a:cxnSpLocks/>
            <a:stCxn id="174" idx="2"/>
            <a:endCxn id="196" idx="0"/>
          </p:cNvCxnSpPr>
          <p:nvPr/>
        </p:nvCxnSpPr>
        <p:spPr>
          <a:xfrm rot="16200000" flipH="1">
            <a:off x="7850436" y="1876431"/>
            <a:ext cx="425814" cy="1509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连接符: 肘形 127">
            <a:extLst>
              <a:ext uri="{FF2B5EF4-FFF2-40B4-BE49-F238E27FC236}">
                <a16:creationId xmlns:a16="http://schemas.microsoft.com/office/drawing/2014/main" id="{0E07D1E8-587A-48CB-9457-089961031F11}"/>
              </a:ext>
            </a:extLst>
          </p:cNvPr>
          <p:cNvCxnSpPr>
            <a:cxnSpLocks/>
            <a:stCxn id="160" idx="2"/>
            <a:endCxn id="125" idx="0"/>
          </p:cNvCxnSpPr>
          <p:nvPr/>
        </p:nvCxnSpPr>
        <p:spPr>
          <a:xfrm rot="16200000" flipH="1">
            <a:off x="7798087" y="4751199"/>
            <a:ext cx="747105" cy="2432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连接符: 肘形 128">
            <a:extLst>
              <a:ext uri="{FF2B5EF4-FFF2-40B4-BE49-F238E27FC236}">
                <a16:creationId xmlns:a16="http://schemas.microsoft.com/office/drawing/2014/main" id="{6AFB0374-7855-4993-A4AE-E0AA4A3FF93B}"/>
              </a:ext>
            </a:extLst>
          </p:cNvPr>
          <p:cNvCxnSpPr>
            <a:cxnSpLocks/>
            <a:stCxn id="160" idx="0"/>
            <a:endCxn id="196" idx="2"/>
          </p:cNvCxnSpPr>
          <p:nvPr/>
        </p:nvCxnSpPr>
        <p:spPr>
          <a:xfrm rot="5400000" flipH="1" flipV="1">
            <a:off x="7682522" y="3203387"/>
            <a:ext cx="823818" cy="888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7FBD9667-0FBC-4E59-BC3A-F76264E07FA8}"/>
              </a:ext>
            </a:extLst>
          </p:cNvPr>
          <p:cNvSpPr/>
          <p:nvPr/>
        </p:nvSpPr>
        <p:spPr>
          <a:xfrm>
            <a:off x="2355873" y="2606737"/>
            <a:ext cx="386795" cy="671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>
              <a:solidFill>
                <a:schemeClr val="tx1"/>
              </a:solidFill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622F623-5B3D-4F49-96C4-B9132726B917}"/>
              </a:ext>
            </a:extLst>
          </p:cNvPr>
          <p:cNvSpPr/>
          <p:nvPr/>
        </p:nvSpPr>
        <p:spPr>
          <a:xfrm>
            <a:off x="2398063" y="4206599"/>
            <a:ext cx="403611" cy="671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>
              <a:solidFill>
                <a:schemeClr val="tx1"/>
              </a:solidFill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07F6E81-4936-4330-9752-58D6FB9793BA}"/>
              </a:ext>
            </a:extLst>
          </p:cNvPr>
          <p:cNvSpPr/>
          <p:nvPr/>
        </p:nvSpPr>
        <p:spPr>
          <a:xfrm>
            <a:off x="2280878" y="5550119"/>
            <a:ext cx="634116" cy="671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0FC71FEA-53D1-4F36-8DA4-A23BA530D8B5}"/>
              </a:ext>
            </a:extLst>
          </p:cNvPr>
          <p:cNvCxnSpPr>
            <a:cxnSpLocks/>
            <a:stCxn id="132" idx="3"/>
            <a:endCxn id="124" idx="1"/>
          </p:cNvCxnSpPr>
          <p:nvPr/>
        </p:nvCxnSpPr>
        <p:spPr>
          <a:xfrm flipV="1">
            <a:off x="2914994" y="5703787"/>
            <a:ext cx="531364" cy="18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683C06C7-831D-4ACF-AE9A-227C3FC8C32E}"/>
              </a:ext>
            </a:extLst>
          </p:cNvPr>
          <p:cNvCxnSpPr>
            <a:cxnSpLocks/>
            <a:stCxn id="123" idx="3"/>
            <a:endCxn id="188" idx="0"/>
          </p:cNvCxnSpPr>
          <p:nvPr/>
        </p:nvCxnSpPr>
        <p:spPr>
          <a:xfrm flipH="1">
            <a:off x="5989533" y="1787860"/>
            <a:ext cx="397802" cy="941915"/>
          </a:xfrm>
          <a:prstGeom prst="bentConnector4">
            <a:avLst>
              <a:gd name="adj1" fmla="val -57466"/>
              <a:gd name="adj2" fmla="val 847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连接符: 肘形 134">
            <a:extLst>
              <a:ext uri="{FF2B5EF4-FFF2-40B4-BE49-F238E27FC236}">
                <a16:creationId xmlns:a16="http://schemas.microsoft.com/office/drawing/2014/main" id="{5734ADB5-41F8-4227-BCBF-9AA67099646D}"/>
              </a:ext>
            </a:extLst>
          </p:cNvPr>
          <p:cNvCxnSpPr>
            <a:cxnSpLocks/>
            <a:stCxn id="172" idx="3"/>
            <a:endCxn id="188" idx="2"/>
          </p:cNvCxnSpPr>
          <p:nvPr/>
        </p:nvCxnSpPr>
        <p:spPr>
          <a:xfrm flipH="1" flipV="1">
            <a:off x="5989533" y="3601647"/>
            <a:ext cx="381796" cy="2454060"/>
          </a:xfrm>
          <a:prstGeom prst="bentConnector4">
            <a:avLst>
              <a:gd name="adj1" fmla="val -143257"/>
              <a:gd name="adj2" fmla="val 928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连接符: 肘形 135">
            <a:extLst>
              <a:ext uri="{FF2B5EF4-FFF2-40B4-BE49-F238E27FC236}">
                <a16:creationId xmlns:a16="http://schemas.microsoft.com/office/drawing/2014/main" id="{EF5BB8E4-71BB-4D65-94A1-251F9F3BFFA4}"/>
              </a:ext>
            </a:extLst>
          </p:cNvPr>
          <p:cNvCxnSpPr>
            <a:cxnSpLocks/>
            <a:stCxn id="124" idx="3"/>
            <a:endCxn id="182" idx="1"/>
          </p:cNvCxnSpPr>
          <p:nvPr/>
        </p:nvCxnSpPr>
        <p:spPr>
          <a:xfrm flipV="1">
            <a:off x="3784509" y="5150218"/>
            <a:ext cx="1810044" cy="553569"/>
          </a:xfrm>
          <a:prstGeom prst="bentConnector3">
            <a:avLst>
              <a:gd name="adj1" fmla="val 849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连接符: 肘形 136">
            <a:extLst>
              <a:ext uri="{FF2B5EF4-FFF2-40B4-BE49-F238E27FC236}">
                <a16:creationId xmlns:a16="http://schemas.microsoft.com/office/drawing/2014/main" id="{4AAAB7C2-F8A2-4F90-A66D-FB0E76A50307}"/>
              </a:ext>
            </a:extLst>
          </p:cNvPr>
          <p:cNvCxnSpPr>
            <a:cxnSpLocks/>
            <a:stCxn id="188" idx="3"/>
            <a:endCxn id="179" idx="0"/>
          </p:cNvCxnSpPr>
          <p:nvPr/>
        </p:nvCxnSpPr>
        <p:spPr>
          <a:xfrm flipH="1">
            <a:off x="6010512" y="3165711"/>
            <a:ext cx="375412" cy="990277"/>
          </a:xfrm>
          <a:prstGeom prst="bentConnector4">
            <a:avLst>
              <a:gd name="adj1" fmla="val -60893"/>
              <a:gd name="adj2" fmla="val 83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连接符: 肘形 137">
            <a:extLst>
              <a:ext uri="{FF2B5EF4-FFF2-40B4-BE49-F238E27FC236}">
                <a16:creationId xmlns:a16="http://schemas.microsoft.com/office/drawing/2014/main" id="{0BA3A02A-0BA2-44D3-A502-9794F268A8ED}"/>
              </a:ext>
            </a:extLst>
          </p:cNvPr>
          <p:cNvCxnSpPr>
            <a:cxnSpLocks/>
            <a:stCxn id="122" idx="3"/>
            <a:endCxn id="181" idx="1"/>
          </p:cNvCxnSpPr>
          <p:nvPr/>
        </p:nvCxnSpPr>
        <p:spPr>
          <a:xfrm>
            <a:off x="3784289" y="2648907"/>
            <a:ext cx="1810264" cy="2006105"/>
          </a:xfrm>
          <a:prstGeom prst="bentConnector3">
            <a:avLst>
              <a:gd name="adj1" fmla="val 68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连接符: 肘形 138">
            <a:extLst>
              <a:ext uri="{FF2B5EF4-FFF2-40B4-BE49-F238E27FC236}">
                <a16:creationId xmlns:a16="http://schemas.microsoft.com/office/drawing/2014/main" id="{A3AFCA58-E826-4DEE-B703-29B59460CC5A}"/>
              </a:ext>
            </a:extLst>
          </p:cNvPr>
          <p:cNvCxnSpPr>
            <a:cxnSpLocks/>
            <a:stCxn id="126" idx="3"/>
            <a:endCxn id="180" idx="1"/>
          </p:cNvCxnSpPr>
          <p:nvPr/>
        </p:nvCxnSpPr>
        <p:spPr>
          <a:xfrm>
            <a:off x="2797809" y="1533296"/>
            <a:ext cx="2796744" cy="2872448"/>
          </a:xfrm>
          <a:prstGeom prst="bentConnector3">
            <a:avLst>
              <a:gd name="adj1" fmla="val 64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连接符: 肘形 139">
            <a:extLst>
              <a:ext uri="{FF2B5EF4-FFF2-40B4-BE49-F238E27FC236}">
                <a16:creationId xmlns:a16="http://schemas.microsoft.com/office/drawing/2014/main" id="{B8383146-7092-430A-8B65-7E02FED8C2F8}"/>
              </a:ext>
            </a:extLst>
          </p:cNvPr>
          <p:cNvCxnSpPr>
            <a:cxnSpLocks/>
            <a:stCxn id="126" idx="3"/>
            <a:endCxn id="172" idx="1"/>
          </p:cNvCxnSpPr>
          <p:nvPr/>
        </p:nvCxnSpPr>
        <p:spPr>
          <a:xfrm>
            <a:off x="2797809" y="1533296"/>
            <a:ext cx="2794169" cy="4522411"/>
          </a:xfrm>
          <a:prstGeom prst="bentConnector3">
            <a:avLst>
              <a:gd name="adj1" fmla="val 64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D332E3B9-DFAB-4A57-9C37-E57A155E02C8}"/>
              </a:ext>
            </a:extLst>
          </p:cNvPr>
          <p:cNvCxnSpPr>
            <a:cxnSpLocks/>
            <a:stCxn id="122" idx="3"/>
            <a:endCxn id="171" idx="1"/>
          </p:cNvCxnSpPr>
          <p:nvPr/>
        </p:nvCxnSpPr>
        <p:spPr>
          <a:xfrm>
            <a:off x="3784289" y="2648907"/>
            <a:ext cx="1810264" cy="3726006"/>
          </a:xfrm>
          <a:prstGeom prst="bentConnector3">
            <a:avLst>
              <a:gd name="adj1" fmla="val 68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连接符: 肘形 141">
            <a:extLst>
              <a:ext uri="{FF2B5EF4-FFF2-40B4-BE49-F238E27FC236}">
                <a16:creationId xmlns:a16="http://schemas.microsoft.com/office/drawing/2014/main" id="{5898430C-4B57-4667-B52E-FF563BDAC08F}"/>
              </a:ext>
            </a:extLst>
          </p:cNvPr>
          <p:cNvCxnSpPr>
            <a:cxnSpLocks/>
            <a:stCxn id="131" idx="3"/>
            <a:endCxn id="170" idx="1"/>
          </p:cNvCxnSpPr>
          <p:nvPr/>
        </p:nvCxnSpPr>
        <p:spPr>
          <a:xfrm>
            <a:off x="2801674" y="4542125"/>
            <a:ext cx="2790306" cy="1663463"/>
          </a:xfrm>
          <a:prstGeom prst="bentConnector3">
            <a:avLst>
              <a:gd name="adj1" fmla="val 50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72392903-4F0B-444D-9017-D162D412C617}"/>
              </a:ext>
            </a:extLst>
          </p:cNvPr>
          <p:cNvCxnSpPr>
            <a:cxnSpLocks/>
            <a:stCxn id="131" idx="3"/>
            <a:endCxn id="178" idx="1"/>
          </p:cNvCxnSpPr>
          <p:nvPr/>
        </p:nvCxnSpPr>
        <p:spPr>
          <a:xfrm>
            <a:off x="2801674" y="4542125"/>
            <a:ext cx="2783561" cy="348033"/>
          </a:xfrm>
          <a:prstGeom prst="bentConnector3">
            <a:avLst>
              <a:gd name="adj1" fmla="val 50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连接符: 肘形 143">
            <a:extLst>
              <a:ext uri="{FF2B5EF4-FFF2-40B4-BE49-F238E27FC236}">
                <a16:creationId xmlns:a16="http://schemas.microsoft.com/office/drawing/2014/main" id="{FFEA76E4-E693-4F05-87C0-8F6440F5F20B}"/>
              </a:ext>
            </a:extLst>
          </p:cNvPr>
          <p:cNvCxnSpPr>
            <a:cxnSpLocks/>
            <a:stCxn id="130" idx="3"/>
            <a:endCxn id="122" idx="1"/>
          </p:cNvCxnSpPr>
          <p:nvPr/>
        </p:nvCxnSpPr>
        <p:spPr>
          <a:xfrm flipV="1">
            <a:off x="2742668" y="2648907"/>
            <a:ext cx="677750" cy="2933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肘形 144">
            <a:extLst>
              <a:ext uri="{FF2B5EF4-FFF2-40B4-BE49-F238E27FC236}">
                <a16:creationId xmlns:a16="http://schemas.microsoft.com/office/drawing/2014/main" id="{B19BC12B-8FD7-4517-891F-E874DE4F8CD8}"/>
              </a:ext>
            </a:extLst>
          </p:cNvPr>
          <p:cNvCxnSpPr>
            <a:cxnSpLocks/>
            <a:stCxn id="126" idx="3"/>
            <a:endCxn id="174" idx="1"/>
          </p:cNvCxnSpPr>
          <p:nvPr/>
        </p:nvCxnSpPr>
        <p:spPr>
          <a:xfrm flipV="1">
            <a:off x="2797809" y="1440152"/>
            <a:ext cx="4559679" cy="93144"/>
          </a:xfrm>
          <a:prstGeom prst="bentConnector3">
            <a:avLst>
              <a:gd name="adj1" fmla="val 39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连接符: 肘形 145">
            <a:extLst>
              <a:ext uri="{FF2B5EF4-FFF2-40B4-BE49-F238E27FC236}">
                <a16:creationId xmlns:a16="http://schemas.microsoft.com/office/drawing/2014/main" id="{44E91541-593C-4102-BE7D-13F53E561426}"/>
              </a:ext>
            </a:extLst>
          </p:cNvPr>
          <p:cNvCxnSpPr>
            <a:cxnSpLocks/>
            <a:stCxn id="179" idx="3"/>
            <a:endCxn id="170" idx="0"/>
          </p:cNvCxnSpPr>
          <p:nvPr/>
        </p:nvCxnSpPr>
        <p:spPr>
          <a:xfrm flipH="1">
            <a:off x="5986314" y="4755786"/>
            <a:ext cx="446844" cy="1114276"/>
          </a:xfrm>
          <a:prstGeom prst="bentConnector4">
            <a:avLst>
              <a:gd name="adj1" fmla="val -51159"/>
              <a:gd name="adj2" fmla="val 866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9AB3E1F3-6EBF-4D09-8C22-E16733B5469D}"/>
              </a:ext>
            </a:extLst>
          </p:cNvPr>
          <p:cNvCxnSpPr>
            <a:cxnSpLocks/>
            <a:stCxn id="126" idx="3"/>
            <a:endCxn id="187" idx="1"/>
          </p:cNvCxnSpPr>
          <p:nvPr/>
        </p:nvCxnSpPr>
        <p:spPr>
          <a:xfrm>
            <a:off x="2797809" y="1533296"/>
            <a:ext cx="2800610" cy="1408046"/>
          </a:xfrm>
          <a:prstGeom prst="bentConnector3">
            <a:avLst>
              <a:gd name="adj1" fmla="val 641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2E2AD57D-C5A0-4D2C-82D7-212DE740E3E7}"/>
              </a:ext>
            </a:extLst>
          </p:cNvPr>
          <p:cNvCxnSpPr>
            <a:cxnSpLocks/>
            <a:stCxn id="122" idx="3"/>
            <a:endCxn id="188" idx="1"/>
          </p:cNvCxnSpPr>
          <p:nvPr/>
        </p:nvCxnSpPr>
        <p:spPr>
          <a:xfrm>
            <a:off x="3784289" y="2648907"/>
            <a:ext cx="1808853" cy="516804"/>
          </a:xfrm>
          <a:prstGeom prst="bentConnector3">
            <a:avLst>
              <a:gd name="adj1" fmla="val 681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8EF63C2E-0BCB-4A4E-B7B8-B054B2502FB8}"/>
              </a:ext>
            </a:extLst>
          </p:cNvPr>
          <p:cNvCxnSpPr>
            <a:cxnSpLocks/>
            <a:stCxn id="131" idx="3"/>
            <a:endCxn id="189" idx="1"/>
          </p:cNvCxnSpPr>
          <p:nvPr/>
        </p:nvCxnSpPr>
        <p:spPr>
          <a:xfrm flipV="1">
            <a:off x="2801674" y="3408647"/>
            <a:ext cx="2798156" cy="1133478"/>
          </a:xfrm>
          <a:prstGeom prst="bentConnector3">
            <a:avLst>
              <a:gd name="adj1" fmla="val 504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连接符: 肘形 149">
            <a:extLst>
              <a:ext uri="{FF2B5EF4-FFF2-40B4-BE49-F238E27FC236}">
                <a16:creationId xmlns:a16="http://schemas.microsoft.com/office/drawing/2014/main" id="{20791EC6-F4C0-460A-A137-3E4C09F534AC}"/>
              </a:ext>
            </a:extLst>
          </p:cNvPr>
          <p:cNvCxnSpPr>
            <a:cxnSpLocks/>
            <a:stCxn id="172" idx="3"/>
            <a:endCxn id="123" idx="2"/>
          </p:cNvCxnSpPr>
          <p:nvPr/>
        </p:nvCxnSpPr>
        <p:spPr>
          <a:xfrm flipH="1" flipV="1">
            <a:off x="5981627" y="2229797"/>
            <a:ext cx="389702" cy="3825910"/>
          </a:xfrm>
          <a:prstGeom prst="bentConnector4">
            <a:avLst>
              <a:gd name="adj1" fmla="val -140350"/>
              <a:gd name="adj2" fmla="val 952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B88F37E9-E4E1-46B4-94DB-7A3D5F6ECA72}"/>
              </a:ext>
            </a:extLst>
          </p:cNvPr>
          <p:cNvCxnSpPr>
            <a:cxnSpLocks/>
            <a:stCxn id="126" idx="3"/>
            <a:endCxn id="165" idx="1"/>
          </p:cNvCxnSpPr>
          <p:nvPr/>
        </p:nvCxnSpPr>
        <p:spPr>
          <a:xfrm>
            <a:off x="2797809" y="1533296"/>
            <a:ext cx="2773172" cy="55441"/>
          </a:xfrm>
          <a:prstGeom prst="bentConnector3">
            <a:avLst>
              <a:gd name="adj1" fmla="val 647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连接符: 肘形 151">
            <a:extLst>
              <a:ext uri="{FF2B5EF4-FFF2-40B4-BE49-F238E27FC236}">
                <a16:creationId xmlns:a16="http://schemas.microsoft.com/office/drawing/2014/main" id="{D5E24606-3B52-4050-B759-8FA881478F1D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 flipV="1">
            <a:off x="3784289" y="1787860"/>
            <a:ext cx="1791629" cy="861047"/>
          </a:xfrm>
          <a:prstGeom prst="bentConnector3">
            <a:avLst>
              <a:gd name="adj1" fmla="val 687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连接符: 肘形 152">
            <a:extLst>
              <a:ext uri="{FF2B5EF4-FFF2-40B4-BE49-F238E27FC236}">
                <a16:creationId xmlns:a16="http://schemas.microsoft.com/office/drawing/2014/main" id="{03966A89-3D2D-40E7-A704-87D2FDA2E57F}"/>
              </a:ext>
            </a:extLst>
          </p:cNvPr>
          <p:cNvCxnSpPr>
            <a:cxnSpLocks/>
            <a:stCxn id="131" idx="3"/>
            <a:endCxn id="166" idx="1"/>
          </p:cNvCxnSpPr>
          <p:nvPr/>
        </p:nvCxnSpPr>
        <p:spPr>
          <a:xfrm flipV="1">
            <a:off x="2801674" y="1984569"/>
            <a:ext cx="2771611" cy="2557556"/>
          </a:xfrm>
          <a:prstGeom prst="bentConnector3">
            <a:avLst>
              <a:gd name="adj1" fmla="val 508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>
            <a:extLst>
              <a:ext uri="{FF2B5EF4-FFF2-40B4-BE49-F238E27FC236}">
                <a16:creationId xmlns:a16="http://schemas.microsoft.com/office/drawing/2014/main" id="{5E966C45-AF4B-4EDD-8015-194F99A520D1}"/>
              </a:ext>
            </a:extLst>
          </p:cNvPr>
          <p:cNvCxnSpPr>
            <a:cxnSpLocks/>
            <a:stCxn id="126" idx="3"/>
            <a:endCxn id="161" idx="1"/>
          </p:cNvCxnSpPr>
          <p:nvPr/>
        </p:nvCxnSpPr>
        <p:spPr>
          <a:xfrm>
            <a:off x="2797809" y="1533296"/>
            <a:ext cx="4805006" cy="2351219"/>
          </a:xfrm>
          <a:prstGeom prst="bentConnector3">
            <a:avLst>
              <a:gd name="adj1" fmla="val 37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连接符: 肘形 154">
            <a:extLst>
              <a:ext uri="{FF2B5EF4-FFF2-40B4-BE49-F238E27FC236}">
                <a16:creationId xmlns:a16="http://schemas.microsoft.com/office/drawing/2014/main" id="{EE235485-EB85-4DA0-B015-9CA1D685D008}"/>
              </a:ext>
            </a:extLst>
          </p:cNvPr>
          <p:cNvCxnSpPr>
            <a:cxnSpLocks/>
            <a:stCxn id="131" idx="3"/>
          </p:cNvCxnSpPr>
          <p:nvPr/>
        </p:nvCxnSpPr>
        <p:spPr>
          <a:xfrm flipV="1">
            <a:off x="2801674" y="1263882"/>
            <a:ext cx="4571820" cy="3278243"/>
          </a:xfrm>
          <a:prstGeom prst="bentConnector3">
            <a:avLst>
              <a:gd name="adj1" fmla="val 308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16C37A01-9836-48A0-842A-91324CB08F05}"/>
              </a:ext>
            </a:extLst>
          </p:cNvPr>
          <p:cNvCxnSpPr>
            <a:cxnSpLocks/>
            <a:stCxn id="131" idx="3"/>
            <a:endCxn id="196" idx="1"/>
          </p:cNvCxnSpPr>
          <p:nvPr/>
        </p:nvCxnSpPr>
        <p:spPr>
          <a:xfrm flipV="1">
            <a:off x="2801674" y="2500357"/>
            <a:ext cx="4909716" cy="20417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连接符: 肘形 156">
            <a:extLst>
              <a:ext uri="{FF2B5EF4-FFF2-40B4-BE49-F238E27FC236}">
                <a16:creationId xmlns:a16="http://schemas.microsoft.com/office/drawing/2014/main" id="{AD23973C-2319-4F67-B4E1-6AE75515CA17}"/>
              </a:ext>
            </a:extLst>
          </p:cNvPr>
          <p:cNvCxnSpPr>
            <a:cxnSpLocks/>
            <a:stCxn id="180" idx="3"/>
            <a:endCxn id="197" idx="1"/>
          </p:cNvCxnSpPr>
          <p:nvPr/>
        </p:nvCxnSpPr>
        <p:spPr>
          <a:xfrm flipV="1">
            <a:off x="6387335" y="2643607"/>
            <a:ext cx="1330742" cy="17621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A904F437-3F03-44E9-A3DD-56642AE366F2}"/>
              </a:ext>
            </a:extLst>
          </p:cNvPr>
          <p:cNvCxnSpPr>
            <a:cxnSpLocks/>
            <a:stCxn id="126" idx="3"/>
            <a:endCxn id="125" idx="1"/>
          </p:cNvCxnSpPr>
          <p:nvPr/>
        </p:nvCxnSpPr>
        <p:spPr>
          <a:xfrm>
            <a:off x="2797809" y="1533296"/>
            <a:ext cx="4913581" cy="4048595"/>
          </a:xfrm>
          <a:prstGeom prst="bentConnector3">
            <a:avLst>
              <a:gd name="adj1" fmla="val 36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EC23F680-AFBD-42DA-8453-65592B908BF6}"/>
              </a:ext>
            </a:extLst>
          </p:cNvPr>
          <p:cNvGrpSpPr/>
          <p:nvPr/>
        </p:nvGrpSpPr>
        <p:grpSpPr>
          <a:xfrm>
            <a:off x="7602815" y="3643037"/>
            <a:ext cx="893012" cy="887535"/>
            <a:chOff x="7286941" y="2846662"/>
            <a:chExt cx="893012" cy="887535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1A6EE228-C04E-4563-B269-AFC335E3E6CB}"/>
                </a:ext>
              </a:extLst>
            </p:cNvPr>
            <p:cNvSpPr/>
            <p:nvPr/>
          </p:nvSpPr>
          <p:spPr>
            <a:xfrm>
              <a:off x="7288352" y="2863325"/>
              <a:ext cx="891601" cy="839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2B77C5"/>
                  </a:solidFill>
                  <a:latin typeface="Arial" panose="020B0604020202020204" pitchFamily="34" charset="0"/>
                </a:rPr>
                <a:t>Binary to BCD</a:t>
              </a:r>
              <a:endParaRPr lang="zh-CN" altLang="en-US" sz="1400" b="1" dirty="0">
                <a:solidFill>
                  <a:srgbClr val="2B77C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9152A7AD-01F0-46EE-81E7-F5D17195298D}"/>
                </a:ext>
              </a:extLst>
            </p:cNvPr>
            <p:cNvSpPr/>
            <p:nvPr/>
          </p:nvSpPr>
          <p:spPr>
            <a:xfrm>
              <a:off x="7286941" y="2846662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BE71A80E-EB0A-4736-B0FB-F061A6E920A8}"/>
                </a:ext>
              </a:extLst>
            </p:cNvPr>
            <p:cNvSpPr/>
            <p:nvPr/>
          </p:nvSpPr>
          <p:spPr>
            <a:xfrm>
              <a:off x="7295040" y="3251241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3" name="连接符: 肘形 162">
            <a:extLst>
              <a:ext uri="{FF2B5EF4-FFF2-40B4-BE49-F238E27FC236}">
                <a16:creationId xmlns:a16="http://schemas.microsoft.com/office/drawing/2014/main" id="{D9C02E21-997B-49ED-B24A-36BAFF009E13}"/>
              </a:ext>
            </a:extLst>
          </p:cNvPr>
          <p:cNvCxnSpPr>
            <a:cxnSpLocks/>
            <a:stCxn id="166" idx="3"/>
            <a:endCxn id="160" idx="1"/>
          </p:cNvCxnSpPr>
          <p:nvPr/>
        </p:nvCxnSpPr>
        <p:spPr>
          <a:xfrm>
            <a:off x="6387335" y="1984569"/>
            <a:ext cx="1216891" cy="2094911"/>
          </a:xfrm>
          <a:prstGeom prst="bentConnector3">
            <a:avLst>
              <a:gd name="adj1" fmla="val 720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04362916-B650-4A86-8BE6-7DD37B31CB03}"/>
              </a:ext>
            </a:extLst>
          </p:cNvPr>
          <p:cNvCxnSpPr>
            <a:cxnSpLocks/>
            <a:stCxn id="171" idx="3"/>
            <a:endCxn id="162" idx="1"/>
          </p:cNvCxnSpPr>
          <p:nvPr/>
        </p:nvCxnSpPr>
        <p:spPr>
          <a:xfrm flipV="1">
            <a:off x="6387335" y="4289094"/>
            <a:ext cx="1223579" cy="2085819"/>
          </a:xfrm>
          <a:prstGeom prst="bentConnector3">
            <a:avLst>
              <a:gd name="adj1" fmla="val 714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B10BBE18-3B3F-4A8C-B2C1-54049647C1DD}"/>
              </a:ext>
            </a:extLst>
          </p:cNvPr>
          <p:cNvSpPr/>
          <p:nvPr/>
        </p:nvSpPr>
        <p:spPr>
          <a:xfrm>
            <a:off x="5570981" y="1347259"/>
            <a:ext cx="792782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F4C43963-9430-4766-854F-BF6B9C78EBA9}"/>
              </a:ext>
            </a:extLst>
          </p:cNvPr>
          <p:cNvSpPr/>
          <p:nvPr/>
        </p:nvSpPr>
        <p:spPr>
          <a:xfrm>
            <a:off x="5573285" y="1743091"/>
            <a:ext cx="814050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564D62A7-45CF-4973-83D8-6541ACC77B8D}"/>
              </a:ext>
            </a:extLst>
          </p:cNvPr>
          <p:cNvSpPr/>
          <p:nvPr/>
        </p:nvSpPr>
        <p:spPr>
          <a:xfrm>
            <a:off x="9382601" y="3074637"/>
            <a:ext cx="714284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Game state</a:t>
            </a:r>
            <a:endParaRPr lang="zh-CN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168" name="连接符: 肘形 167">
            <a:extLst>
              <a:ext uri="{FF2B5EF4-FFF2-40B4-BE49-F238E27FC236}">
                <a16:creationId xmlns:a16="http://schemas.microsoft.com/office/drawing/2014/main" id="{3CD4BEF8-33F6-4DA7-BBB4-9F7C25A5F837}"/>
              </a:ext>
            </a:extLst>
          </p:cNvPr>
          <p:cNvCxnSpPr>
            <a:cxnSpLocks/>
            <a:stCxn id="188" idx="3"/>
            <a:endCxn id="167" idx="1"/>
          </p:cNvCxnSpPr>
          <p:nvPr/>
        </p:nvCxnSpPr>
        <p:spPr>
          <a:xfrm>
            <a:off x="6385924" y="3165711"/>
            <a:ext cx="2996677" cy="1504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EBB8444C-8F4B-4874-8158-655A4A123417}"/>
              </a:ext>
            </a:extLst>
          </p:cNvPr>
          <p:cNvGrpSpPr/>
          <p:nvPr/>
        </p:nvGrpSpPr>
        <p:grpSpPr>
          <a:xfrm>
            <a:off x="5591978" y="5814229"/>
            <a:ext cx="795357" cy="802162"/>
            <a:chOff x="5179058" y="5557003"/>
            <a:chExt cx="795357" cy="802162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50A9BBA9-B9FB-4BCA-948B-BFA88FD6392E}"/>
                </a:ext>
              </a:extLst>
            </p:cNvPr>
            <p:cNvSpPr/>
            <p:nvPr/>
          </p:nvSpPr>
          <p:spPr>
            <a:xfrm>
              <a:off x="5179060" y="5612836"/>
              <a:ext cx="788667" cy="6710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2B77C5"/>
                  </a:solidFill>
                  <a:latin typeface="Arial" panose="020B0604020202020204" pitchFamily="34" charset="0"/>
                </a:rPr>
                <a:t>Count</a:t>
              </a:r>
            </a:p>
            <a:p>
              <a:pPr algn="ctr"/>
              <a:r>
                <a:rPr lang="en-US" altLang="zh-CN" sz="1400" b="1" dirty="0">
                  <a:solidFill>
                    <a:srgbClr val="2B77C5"/>
                  </a:solidFill>
                  <a:latin typeface="Arial" panose="020B0604020202020204" pitchFamily="34" charset="0"/>
                </a:rPr>
                <a:t>Scores</a:t>
              </a:r>
              <a:endParaRPr lang="zh-CN" altLang="en-US" sz="1400" b="1" dirty="0">
                <a:solidFill>
                  <a:srgbClr val="2B77C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FFB8BCE9-4AD0-4A20-A40E-9044B932A43A}"/>
                </a:ext>
              </a:extLst>
            </p:cNvPr>
            <p:cNvSpPr/>
            <p:nvPr/>
          </p:nvSpPr>
          <p:spPr>
            <a:xfrm>
              <a:off x="5181633" y="5876209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359B85EE-F313-4686-8629-253ED97A0D50}"/>
                </a:ext>
              </a:extLst>
            </p:cNvPr>
            <p:cNvSpPr/>
            <p:nvPr/>
          </p:nvSpPr>
          <p:spPr>
            <a:xfrm>
              <a:off x="5179058" y="5557003"/>
              <a:ext cx="779351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85E454B-FB34-411F-A52A-31E73E7C4DA7}"/>
              </a:ext>
            </a:extLst>
          </p:cNvPr>
          <p:cNvGrpSpPr/>
          <p:nvPr/>
        </p:nvGrpSpPr>
        <p:grpSpPr>
          <a:xfrm>
            <a:off x="6142355" y="687782"/>
            <a:ext cx="2475858" cy="1051235"/>
            <a:chOff x="3831883" y="628340"/>
            <a:chExt cx="1447467" cy="1051235"/>
          </a:xfrm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D1545360-26C9-4C4F-A1FC-05DFD712BA54}"/>
                </a:ext>
              </a:extLst>
            </p:cNvPr>
            <p:cNvSpPr/>
            <p:nvPr/>
          </p:nvSpPr>
          <p:spPr>
            <a:xfrm>
              <a:off x="4542289" y="1081844"/>
              <a:ext cx="737061" cy="5977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0" u="none" strike="noStrike" dirty="0">
                  <a:solidFill>
                    <a:srgbClr val="2B77C5"/>
                  </a:solidFill>
                  <a:effectLst/>
                  <a:latin typeface="Arial" panose="020B0604020202020204" pitchFamily="34" charset="0"/>
                </a:rPr>
                <a:t>Frequency</a:t>
              </a:r>
              <a:endParaRPr lang="en-US" altLang="zh-CN" sz="1400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en-US" altLang="zh-CN" sz="1400" b="1" i="0" u="none" strike="noStrike" dirty="0">
                  <a:solidFill>
                    <a:srgbClr val="2B77C5"/>
                  </a:solidFill>
                  <a:effectLst/>
                  <a:latin typeface="Arial" panose="020B0604020202020204" pitchFamily="34" charset="0"/>
                </a:rPr>
                <a:t>divider</a:t>
              </a:r>
              <a:r>
                <a:rPr lang="en-US" altLang="zh-CN" sz="1400" b="0" i="0" dirty="0">
                  <a:solidFill>
                    <a:srgbClr val="999999"/>
                  </a:solidFill>
                  <a:effectLst/>
                  <a:latin typeface="Arial" panose="020B0604020202020204" pitchFamily="34" charset="0"/>
                </a:rPr>
                <a:t> </a:t>
              </a:r>
              <a:endParaRPr lang="zh-CN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71028F44-8B96-4B9C-A3A9-432E56A375F2}"/>
                </a:ext>
              </a:extLst>
            </p:cNvPr>
            <p:cNvSpPr/>
            <p:nvPr/>
          </p:nvSpPr>
          <p:spPr>
            <a:xfrm>
              <a:off x="3831883" y="628340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4B15649-6771-42E8-9339-96C8BE367C40}"/>
              </a:ext>
            </a:extLst>
          </p:cNvPr>
          <p:cNvGrpSpPr/>
          <p:nvPr/>
        </p:nvGrpSpPr>
        <p:grpSpPr>
          <a:xfrm>
            <a:off x="5585235" y="4155988"/>
            <a:ext cx="847923" cy="1235708"/>
            <a:chOff x="5172315" y="3898762"/>
            <a:chExt cx="847923" cy="1235708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28BE66F2-07BA-4378-B44A-A7155A4AF188}"/>
                </a:ext>
              </a:extLst>
            </p:cNvPr>
            <p:cNvGrpSpPr/>
            <p:nvPr/>
          </p:nvGrpSpPr>
          <p:grpSpPr>
            <a:xfrm>
              <a:off x="5174945" y="3898762"/>
              <a:ext cx="845293" cy="1235708"/>
              <a:chOff x="4910785" y="3543162"/>
              <a:chExt cx="845293" cy="1235708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2DE09152-8262-42DF-B4C1-65D8F91F809B}"/>
                  </a:ext>
                </a:extLst>
              </p:cNvPr>
              <p:cNvSpPr/>
              <p:nvPr/>
            </p:nvSpPr>
            <p:spPr>
              <a:xfrm>
                <a:off x="4910785" y="3543162"/>
                <a:ext cx="845293" cy="11995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rgbClr val="2B77C5"/>
                    </a:solidFill>
                    <a:latin typeface="Arial" panose="020B0604020202020204" pitchFamily="34" charset="0"/>
                  </a:rPr>
                  <a:t>Mole</a:t>
                </a:r>
              </a:p>
              <a:p>
                <a:pPr algn="ctr"/>
                <a:r>
                  <a:rPr lang="en-US" altLang="zh-CN" sz="1400" b="1" dirty="0">
                    <a:solidFill>
                      <a:srgbClr val="2B77C5"/>
                    </a:solidFill>
                    <a:latin typeface="Arial" panose="020B0604020202020204" pitchFamily="34" charset="0"/>
                  </a:rPr>
                  <a:t>Control</a:t>
                </a:r>
                <a:endParaRPr lang="zh-CN" altLang="en-US" sz="1400" b="1" dirty="0">
                  <a:solidFill>
                    <a:srgbClr val="2B77C5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61C0F3C3-666D-469F-BE27-3D7CD465BD91}"/>
                  </a:ext>
                </a:extLst>
              </p:cNvPr>
              <p:cNvSpPr/>
              <p:nvPr/>
            </p:nvSpPr>
            <p:spPr>
              <a:xfrm>
                <a:off x="4917473" y="3551440"/>
                <a:ext cx="792782" cy="482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ACB9756E-030E-418F-8662-A566EFBB0520}"/>
                  </a:ext>
                </a:extLst>
              </p:cNvPr>
              <p:cNvSpPr/>
              <p:nvPr/>
            </p:nvSpPr>
            <p:spPr>
              <a:xfrm>
                <a:off x="4917473" y="3800708"/>
                <a:ext cx="792782" cy="482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708935CE-BAB3-47E8-8318-99EC3C3F7ACE}"/>
                  </a:ext>
                </a:extLst>
              </p:cNvPr>
              <p:cNvSpPr/>
              <p:nvPr/>
            </p:nvSpPr>
            <p:spPr>
              <a:xfrm>
                <a:off x="4917473" y="4295914"/>
                <a:ext cx="792782" cy="482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281945B9-C3BC-40C2-8744-76F44F804B07}"/>
                </a:ext>
              </a:extLst>
            </p:cNvPr>
            <p:cNvSpPr/>
            <p:nvPr/>
          </p:nvSpPr>
          <p:spPr>
            <a:xfrm>
              <a:off x="5172315" y="4391454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183" name="矩形 182">
            <a:extLst>
              <a:ext uri="{FF2B5EF4-FFF2-40B4-BE49-F238E27FC236}">
                <a16:creationId xmlns:a16="http://schemas.microsoft.com/office/drawing/2014/main" id="{0FA55C2B-A338-4B55-96A0-74997B8091F3}"/>
              </a:ext>
            </a:extLst>
          </p:cNvPr>
          <p:cNvSpPr/>
          <p:nvPr/>
        </p:nvSpPr>
        <p:spPr>
          <a:xfrm>
            <a:off x="8082331" y="3994911"/>
            <a:ext cx="792782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B149B13A-F95C-4878-AC20-91E904F84B4E}"/>
              </a:ext>
            </a:extLst>
          </p:cNvPr>
          <p:cNvSpPr/>
          <p:nvPr/>
        </p:nvSpPr>
        <p:spPr>
          <a:xfrm>
            <a:off x="6355149" y="1422366"/>
            <a:ext cx="978767" cy="453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No time</a:t>
            </a:r>
            <a:endParaRPr lang="zh-CN" altLang="en-US" sz="1350" b="1" dirty="0">
              <a:solidFill>
                <a:schemeClr val="tx1"/>
              </a:solidFill>
            </a:endParaRP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86BC9709-B589-4655-B968-D75ABD7AC25F}"/>
              </a:ext>
            </a:extLst>
          </p:cNvPr>
          <p:cNvGrpSpPr/>
          <p:nvPr/>
        </p:nvGrpSpPr>
        <p:grpSpPr>
          <a:xfrm>
            <a:off x="5593142" y="2699864"/>
            <a:ext cx="799470" cy="950261"/>
            <a:chOff x="5180222" y="2442638"/>
            <a:chExt cx="799470" cy="950261"/>
          </a:xfrm>
        </p:grpSpPr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C0EFBA0F-82AC-4A5C-BB7F-CF340A128B1B}"/>
                </a:ext>
              </a:extLst>
            </p:cNvPr>
            <p:cNvGrpSpPr/>
            <p:nvPr/>
          </p:nvGrpSpPr>
          <p:grpSpPr>
            <a:xfrm>
              <a:off x="5180222" y="2472549"/>
              <a:ext cx="799470" cy="920350"/>
              <a:chOff x="5180222" y="2472549"/>
              <a:chExt cx="799470" cy="920350"/>
            </a:xfrm>
          </p:grpSpPr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C32E4C1E-9A91-4F3F-A201-5806D4168296}"/>
                  </a:ext>
                </a:extLst>
              </p:cNvPr>
              <p:cNvSpPr/>
              <p:nvPr/>
            </p:nvSpPr>
            <p:spPr>
              <a:xfrm>
                <a:off x="5180222" y="2472549"/>
                <a:ext cx="792782" cy="8718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rgbClr val="2B77C5"/>
                    </a:solidFill>
                    <a:latin typeface="Arial" panose="020B0604020202020204" pitchFamily="34" charset="0"/>
                  </a:rPr>
                  <a:t>Game</a:t>
                </a:r>
              </a:p>
              <a:p>
                <a:pPr algn="ctr"/>
                <a:r>
                  <a:rPr lang="en-US" altLang="zh-CN" sz="1400" b="1" dirty="0">
                    <a:solidFill>
                      <a:srgbClr val="2B77C5"/>
                    </a:solidFill>
                    <a:latin typeface="Arial" panose="020B0604020202020204" pitchFamily="34" charset="0"/>
                  </a:rPr>
                  <a:t>State</a:t>
                </a:r>
                <a:endParaRPr lang="zh-CN" altLang="en-US" sz="1400" b="1" dirty="0">
                  <a:solidFill>
                    <a:srgbClr val="2B77C5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7FE03282-1C27-46C8-A826-655ABA16571F}"/>
                  </a:ext>
                </a:extLst>
              </p:cNvPr>
              <p:cNvSpPr/>
              <p:nvPr/>
            </p:nvSpPr>
            <p:spPr>
              <a:xfrm>
                <a:off x="5186910" y="2909943"/>
                <a:ext cx="792782" cy="482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38B09839-E589-4662-8DD2-D2994197290A}"/>
                </a:ext>
              </a:extLst>
            </p:cNvPr>
            <p:cNvSpPr/>
            <p:nvPr/>
          </p:nvSpPr>
          <p:spPr>
            <a:xfrm>
              <a:off x="5185499" y="2442638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190" name="矩形 189">
            <a:extLst>
              <a:ext uri="{FF2B5EF4-FFF2-40B4-BE49-F238E27FC236}">
                <a16:creationId xmlns:a16="http://schemas.microsoft.com/office/drawing/2014/main" id="{F6C2C7BE-05DC-4F4D-87EE-8DB1C5B9FC15}"/>
              </a:ext>
            </a:extLst>
          </p:cNvPr>
          <p:cNvSpPr/>
          <p:nvPr/>
        </p:nvSpPr>
        <p:spPr>
          <a:xfrm>
            <a:off x="9433306" y="1177935"/>
            <a:ext cx="612875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VGA</a:t>
            </a:r>
          </a:p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color</a:t>
            </a:r>
            <a:endParaRPr lang="zh-CN" altLang="en-US" sz="1350" b="1" dirty="0">
              <a:solidFill>
                <a:schemeClr val="tx1"/>
              </a:solidFill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331082BB-7E1B-4B96-A4CE-1C18E5701E99}"/>
              </a:ext>
            </a:extLst>
          </p:cNvPr>
          <p:cNvSpPr/>
          <p:nvPr/>
        </p:nvSpPr>
        <p:spPr>
          <a:xfrm>
            <a:off x="9433306" y="2217437"/>
            <a:ext cx="784305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 err="1">
                <a:solidFill>
                  <a:schemeClr val="tx1"/>
                </a:solidFill>
              </a:rPr>
              <a:t>Hsync</a:t>
            </a:r>
            <a:endParaRPr lang="en-US" altLang="zh-CN" sz="1350" b="1" dirty="0">
              <a:solidFill>
                <a:schemeClr val="tx1"/>
              </a:solidFill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2BAC441D-1C46-411E-8B3E-585067689DE6}"/>
              </a:ext>
            </a:extLst>
          </p:cNvPr>
          <p:cNvSpPr/>
          <p:nvPr/>
        </p:nvSpPr>
        <p:spPr>
          <a:xfrm>
            <a:off x="9433306" y="1724784"/>
            <a:ext cx="784305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 err="1">
                <a:solidFill>
                  <a:schemeClr val="tx1"/>
                </a:solidFill>
              </a:rPr>
              <a:t>Vsync</a:t>
            </a:r>
            <a:endParaRPr lang="en-US" altLang="zh-CN" sz="1350" b="1" dirty="0">
              <a:solidFill>
                <a:schemeClr val="tx1"/>
              </a:solidFill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D25E509C-A185-460D-B115-7E8FE007A7F2}"/>
              </a:ext>
            </a:extLst>
          </p:cNvPr>
          <p:cNvSpPr/>
          <p:nvPr/>
        </p:nvSpPr>
        <p:spPr>
          <a:xfrm>
            <a:off x="9506619" y="4971339"/>
            <a:ext cx="612875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Seg</a:t>
            </a: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58C97129-6E50-4C23-AC39-3D6A8C9269F5}"/>
              </a:ext>
            </a:extLst>
          </p:cNvPr>
          <p:cNvSpPr/>
          <p:nvPr/>
        </p:nvSpPr>
        <p:spPr>
          <a:xfrm>
            <a:off x="9506620" y="5531372"/>
            <a:ext cx="608232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 err="1">
                <a:solidFill>
                  <a:schemeClr val="tx1"/>
                </a:solidFill>
              </a:rPr>
              <a:t>Sel</a:t>
            </a:r>
            <a:endParaRPr lang="en-US" altLang="zh-CN" sz="1350" b="1" dirty="0">
              <a:solidFill>
                <a:schemeClr val="tx1"/>
              </a:solidFill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C9833464-9206-459F-BBDF-8A196A387C0B}"/>
              </a:ext>
            </a:extLst>
          </p:cNvPr>
          <p:cNvGrpSpPr/>
          <p:nvPr/>
        </p:nvGrpSpPr>
        <p:grpSpPr>
          <a:xfrm>
            <a:off x="7711390" y="2089850"/>
            <a:ext cx="861578" cy="817459"/>
            <a:chOff x="6375603" y="1773357"/>
            <a:chExt cx="861578" cy="817459"/>
          </a:xfrm>
        </p:grpSpPr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2B669165-4033-4120-9C02-5D1D8BC4B3C9}"/>
                </a:ext>
              </a:extLst>
            </p:cNvPr>
            <p:cNvSpPr/>
            <p:nvPr/>
          </p:nvSpPr>
          <p:spPr>
            <a:xfrm>
              <a:off x="6375603" y="1848338"/>
              <a:ext cx="854891" cy="6710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solidFill>
                    <a:srgbClr val="2B77C5"/>
                  </a:solidFill>
                  <a:latin typeface="Arial" panose="020B0604020202020204" pitchFamily="34" charset="0"/>
                </a:rPr>
                <a:t>Vga</a:t>
              </a:r>
              <a:r>
                <a:rPr lang="zh-CN" altLang="en-US" sz="1400" b="1" dirty="0">
                  <a:solidFill>
                    <a:srgbClr val="2B77C5"/>
                  </a:solidFill>
                  <a:latin typeface="Arial" panose="020B0604020202020204" pitchFamily="34" charset="0"/>
                </a:rPr>
                <a:t> </a:t>
              </a:r>
              <a:endParaRPr lang="en-US" altLang="zh-CN" sz="1400" b="1" dirty="0">
                <a:solidFill>
                  <a:srgbClr val="2B77C5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altLang="zh-CN" sz="1400" b="1" dirty="0">
                  <a:solidFill>
                    <a:srgbClr val="2B77C5"/>
                  </a:solidFill>
                  <a:latin typeface="Arial" panose="020B0604020202020204" pitchFamily="34" charset="0"/>
                </a:rPr>
                <a:t>Display</a:t>
              </a:r>
              <a:endParaRPr lang="zh-CN" altLang="en-US" sz="1400" b="1" dirty="0">
                <a:solidFill>
                  <a:srgbClr val="2B77C5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A6A8DFF7-612D-444F-A580-6A4EE1F0C346}"/>
                </a:ext>
              </a:extLst>
            </p:cNvPr>
            <p:cNvSpPr/>
            <p:nvPr/>
          </p:nvSpPr>
          <p:spPr>
            <a:xfrm>
              <a:off x="6382290" y="2085636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690CA097-8769-498D-B2ED-B947B35BFED4}"/>
                </a:ext>
              </a:extLst>
            </p:cNvPr>
            <p:cNvSpPr/>
            <p:nvPr/>
          </p:nvSpPr>
          <p:spPr>
            <a:xfrm>
              <a:off x="6379697" y="1782430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634BD1F8-8BE9-4C68-BB91-913B1B7FB186}"/>
                </a:ext>
              </a:extLst>
            </p:cNvPr>
            <p:cNvSpPr/>
            <p:nvPr/>
          </p:nvSpPr>
          <p:spPr>
            <a:xfrm>
              <a:off x="6444399" y="1773357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>
                <a:solidFill>
                  <a:schemeClr val="tx1"/>
                </a:solidFill>
              </a:endParaRPr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81585FF6-E0BE-4E35-96DD-884D5DD86DF0}"/>
                </a:ext>
              </a:extLst>
            </p:cNvPr>
            <p:cNvSpPr/>
            <p:nvPr/>
          </p:nvSpPr>
          <p:spPr>
            <a:xfrm>
              <a:off x="6430809" y="2107860"/>
              <a:ext cx="792782" cy="482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1" name="连接符: 肘形 200">
            <a:extLst>
              <a:ext uri="{FF2B5EF4-FFF2-40B4-BE49-F238E27FC236}">
                <a16:creationId xmlns:a16="http://schemas.microsoft.com/office/drawing/2014/main" id="{AEA21478-1ED3-4B49-A650-ED8FBD52A794}"/>
              </a:ext>
            </a:extLst>
          </p:cNvPr>
          <p:cNvCxnSpPr>
            <a:cxnSpLocks/>
            <a:stCxn id="199" idx="3"/>
            <a:endCxn id="190" idx="1"/>
          </p:cNvCxnSpPr>
          <p:nvPr/>
        </p:nvCxnSpPr>
        <p:spPr>
          <a:xfrm flipV="1">
            <a:off x="8572968" y="1419413"/>
            <a:ext cx="860338" cy="911915"/>
          </a:xfrm>
          <a:prstGeom prst="bentConnector3">
            <a:avLst>
              <a:gd name="adj1" fmla="val 32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连接符: 肘形 201">
            <a:extLst>
              <a:ext uri="{FF2B5EF4-FFF2-40B4-BE49-F238E27FC236}">
                <a16:creationId xmlns:a16="http://schemas.microsoft.com/office/drawing/2014/main" id="{29F1B335-DE2A-412A-924B-09871AD0BB52}"/>
              </a:ext>
            </a:extLst>
          </p:cNvPr>
          <p:cNvCxnSpPr>
            <a:cxnSpLocks/>
            <a:stCxn id="200" idx="3"/>
            <a:endCxn id="191" idx="1"/>
          </p:cNvCxnSpPr>
          <p:nvPr/>
        </p:nvCxnSpPr>
        <p:spPr>
          <a:xfrm flipV="1">
            <a:off x="8559378" y="2458915"/>
            <a:ext cx="873928" cy="2069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连接符: 肘形 202">
            <a:extLst>
              <a:ext uri="{FF2B5EF4-FFF2-40B4-BE49-F238E27FC236}">
                <a16:creationId xmlns:a16="http://schemas.microsoft.com/office/drawing/2014/main" id="{D7F02DA7-8927-4E40-8AE6-37FE0755A03F}"/>
              </a:ext>
            </a:extLst>
          </p:cNvPr>
          <p:cNvCxnSpPr>
            <a:cxnSpLocks/>
            <a:stCxn id="196" idx="3"/>
            <a:endCxn id="192" idx="1"/>
          </p:cNvCxnSpPr>
          <p:nvPr/>
        </p:nvCxnSpPr>
        <p:spPr>
          <a:xfrm flipV="1">
            <a:off x="8566281" y="1966262"/>
            <a:ext cx="867025" cy="5340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矩形 203">
            <a:extLst>
              <a:ext uri="{FF2B5EF4-FFF2-40B4-BE49-F238E27FC236}">
                <a16:creationId xmlns:a16="http://schemas.microsoft.com/office/drawing/2014/main" id="{6B2BCB65-9CAD-46BC-9B80-E27564AB622C}"/>
              </a:ext>
            </a:extLst>
          </p:cNvPr>
          <p:cNvSpPr/>
          <p:nvPr/>
        </p:nvSpPr>
        <p:spPr>
          <a:xfrm>
            <a:off x="8436256" y="5125351"/>
            <a:ext cx="429994" cy="48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dirty="0">
              <a:solidFill>
                <a:schemeClr val="tx1"/>
              </a:solidFill>
            </a:endParaRPr>
          </a:p>
        </p:txBody>
      </p:sp>
      <p:cxnSp>
        <p:nvCxnSpPr>
          <p:cNvPr id="205" name="连接符: 肘形 204">
            <a:extLst>
              <a:ext uri="{FF2B5EF4-FFF2-40B4-BE49-F238E27FC236}">
                <a16:creationId xmlns:a16="http://schemas.microsoft.com/office/drawing/2014/main" id="{A3654BD2-5EE7-42C7-B22C-F254615B8360}"/>
              </a:ext>
            </a:extLst>
          </p:cNvPr>
          <p:cNvCxnSpPr>
            <a:cxnSpLocks/>
            <a:stCxn id="204" idx="3"/>
            <a:endCxn id="193" idx="1"/>
          </p:cNvCxnSpPr>
          <p:nvPr/>
        </p:nvCxnSpPr>
        <p:spPr>
          <a:xfrm flipV="1">
            <a:off x="8866250" y="5212817"/>
            <a:ext cx="640369" cy="154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肘形 205">
            <a:extLst>
              <a:ext uri="{FF2B5EF4-FFF2-40B4-BE49-F238E27FC236}">
                <a16:creationId xmlns:a16="http://schemas.microsoft.com/office/drawing/2014/main" id="{805246C4-60C1-4007-B008-B570FBA784FA}"/>
              </a:ext>
            </a:extLst>
          </p:cNvPr>
          <p:cNvCxnSpPr>
            <a:cxnSpLocks/>
            <a:stCxn id="125" idx="3"/>
            <a:endCxn id="194" idx="1"/>
          </p:cNvCxnSpPr>
          <p:nvPr/>
        </p:nvCxnSpPr>
        <p:spPr>
          <a:xfrm>
            <a:off x="8875114" y="5581891"/>
            <a:ext cx="631506" cy="1909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>
            <a:extLst>
              <a:ext uri="{FF2B5EF4-FFF2-40B4-BE49-F238E27FC236}">
                <a16:creationId xmlns:a16="http://schemas.microsoft.com/office/drawing/2014/main" id="{0037AC09-AEA4-4530-B9F4-87A21C378B09}"/>
              </a:ext>
            </a:extLst>
          </p:cNvPr>
          <p:cNvSpPr/>
          <p:nvPr/>
        </p:nvSpPr>
        <p:spPr>
          <a:xfrm>
            <a:off x="6658154" y="1941832"/>
            <a:ext cx="618229" cy="453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Time</a:t>
            </a:r>
            <a:endParaRPr lang="zh-CN" altLang="en-US" sz="1350" b="1" dirty="0">
              <a:solidFill>
                <a:schemeClr val="tx1"/>
              </a:solidFill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11714FB7-F4D6-4F5A-BDF6-335295095506}"/>
              </a:ext>
            </a:extLst>
          </p:cNvPr>
          <p:cNvSpPr/>
          <p:nvPr/>
        </p:nvSpPr>
        <p:spPr>
          <a:xfrm>
            <a:off x="6142352" y="4179796"/>
            <a:ext cx="1170286" cy="453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Mole</a:t>
            </a:r>
          </a:p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Information</a:t>
            </a:r>
            <a:endParaRPr lang="zh-CN" altLang="en-US" sz="1350" b="1" dirty="0">
              <a:solidFill>
                <a:schemeClr val="tx1"/>
              </a:solidFill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5AE36A87-7B84-4771-8A28-668F58DF5271}"/>
              </a:ext>
            </a:extLst>
          </p:cNvPr>
          <p:cNvSpPr/>
          <p:nvPr/>
        </p:nvSpPr>
        <p:spPr>
          <a:xfrm>
            <a:off x="6203739" y="4881225"/>
            <a:ext cx="915613" cy="453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Add </a:t>
            </a:r>
          </a:p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Reduce</a:t>
            </a:r>
          </a:p>
          <a:p>
            <a:pPr algn="ctr"/>
            <a:endParaRPr lang="zh-CN" altLang="en-US" sz="1350" b="1" dirty="0">
              <a:solidFill>
                <a:schemeClr val="tx1"/>
              </a:solidFill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B15DDE3F-23AD-4FB8-A46B-EC9726EAE42E}"/>
              </a:ext>
            </a:extLst>
          </p:cNvPr>
          <p:cNvSpPr/>
          <p:nvPr/>
        </p:nvSpPr>
        <p:spPr>
          <a:xfrm>
            <a:off x="6370634" y="5941004"/>
            <a:ext cx="951798" cy="453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Negative</a:t>
            </a:r>
            <a:endParaRPr lang="zh-CN" altLang="en-US" sz="1350" b="1" dirty="0">
              <a:solidFill>
                <a:schemeClr val="tx1"/>
              </a:solidFill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B5D2B87E-BBF1-4807-AA57-00557F319889}"/>
              </a:ext>
            </a:extLst>
          </p:cNvPr>
          <p:cNvSpPr/>
          <p:nvPr/>
        </p:nvSpPr>
        <p:spPr>
          <a:xfrm>
            <a:off x="6354628" y="6288630"/>
            <a:ext cx="792782" cy="453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Scores</a:t>
            </a:r>
            <a:endParaRPr lang="zh-CN" altLang="en-US" sz="1350" b="1" dirty="0">
              <a:solidFill>
                <a:schemeClr val="tx1"/>
              </a:solidFill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EBA932F7-14D6-41C0-82C1-22AFB021A6BD}"/>
              </a:ext>
            </a:extLst>
          </p:cNvPr>
          <p:cNvSpPr/>
          <p:nvPr/>
        </p:nvSpPr>
        <p:spPr>
          <a:xfrm>
            <a:off x="3754952" y="5378318"/>
            <a:ext cx="891600" cy="453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Number</a:t>
            </a:r>
            <a:endParaRPr lang="zh-CN" altLang="en-US" sz="1350" b="1" dirty="0">
              <a:solidFill>
                <a:schemeClr val="tx1"/>
              </a:solidFill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A7CED081-70C4-41F2-8E14-3853504B2FF2}"/>
              </a:ext>
            </a:extLst>
          </p:cNvPr>
          <p:cNvSpPr txBox="1"/>
          <p:nvPr/>
        </p:nvSpPr>
        <p:spPr>
          <a:xfrm>
            <a:off x="1967374" y="1334148"/>
            <a:ext cx="983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Clock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61B91BC-C9B5-4514-8CAE-48207134ECBA}"/>
              </a:ext>
            </a:extLst>
          </p:cNvPr>
          <p:cNvSpPr txBox="1"/>
          <p:nvPr/>
        </p:nvSpPr>
        <p:spPr>
          <a:xfrm>
            <a:off x="1980731" y="2742867"/>
            <a:ext cx="97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Start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736D67B0-CBF5-4CE6-B56B-5D7C0FB93B09}"/>
              </a:ext>
            </a:extLst>
          </p:cNvPr>
          <p:cNvSpPr txBox="1"/>
          <p:nvPr/>
        </p:nvSpPr>
        <p:spPr>
          <a:xfrm>
            <a:off x="1922194" y="4333835"/>
            <a:ext cx="92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Reset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7BC8CF63-CFA0-4721-AFEA-AE43CB0AFD27}"/>
              </a:ext>
            </a:extLst>
          </p:cNvPr>
          <p:cNvSpPr txBox="1"/>
          <p:nvPr/>
        </p:nvSpPr>
        <p:spPr>
          <a:xfrm>
            <a:off x="1482448" y="5664452"/>
            <a:ext cx="155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err="1">
                <a:solidFill>
                  <a:schemeClr val="tx1"/>
                </a:solidFill>
              </a:rPr>
              <a:t>KeyBoard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cxnSp>
        <p:nvCxnSpPr>
          <p:cNvPr id="217" name="连接符: 肘形 216">
            <a:extLst>
              <a:ext uri="{FF2B5EF4-FFF2-40B4-BE49-F238E27FC236}">
                <a16:creationId xmlns:a16="http://schemas.microsoft.com/office/drawing/2014/main" id="{C6E4F09C-6562-414F-99BB-3D854147F560}"/>
              </a:ext>
            </a:extLst>
          </p:cNvPr>
          <p:cNvCxnSpPr>
            <a:cxnSpLocks/>
            <a:endCxn id="218" idx="1"/>
          </p:cNvCxnSpPr>
          <p:nvPr/>
        </p:nvCxnSpPr>
        <p:spPr>
          <a:xfrm flipV="1">
            <a:off x="6386147" y="4635743"/>
            <a:ext cx="2946894" cy="1738626"/>
          </a:xfrm>
          <a:prstGeom prst="bentConnector3">
            <a:avLst>
              <a:gd name="adj1" fmla="val 29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矩形 217">
            <a:extLst>
              <a:ext uri="{FF2B5EF4-FFF2-40B4-BE49-F238E27FC236}">
                <a16:creationId xmlns:a16="http://schemas.microsoft.com/office/drawing/2014/main" id="{8CB3BD16-3292-47D9-A4EE-E283EB61DFAD}"/>
              </a:ext>
            </a:extLst>
          </p:cNvPr>
          <p:cNvSpPr/>
          <p:nvPr/>
        </p:nvSpPr>
        <p:spPr>
          <a:xfrm>
            <a:off x="9333041" y="4340972"/>
            <a:ext cx="1629170" cy="589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Scores</a:t>
            </a:r>
          </a:p>
        </p:txBody>
      </p:sp>
    </p:spTree>
    <p:extLst>
      <p:ext uri="{BB962C8B-B14F-4D97-AF65-F5344CB8AC3E}">
        <p14:creationId xmlns:p14="http://schemas.microsoft.com/office/powerpoint/2010/main" val="416348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PmodKYPD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177CC5-3515-4C62-8A0B-DF60C5CEFE35}"/>
              </a:ext>
            </a:extLst>
          </p:cNvPr>
          <p:cNvSpPr txBox="1"/>
          <p:nvPr/>
        </p:nvSpPr>
        <p:spPr>
          <a:xfrm>
            <a:off x="1026160" y="1479808"/>
            <a:ext cx="8371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column scan signal and input the row scan results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74FF8C-887F-45B1-9091-BD2A08FE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66" y="2331026"/>
            <a:ext cx="4015017" cy="365620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1DE124-D082-4BAD-A552-4AE552280EDA}"/>
              </a:ext>
            </a:extLst>
          </p:cNvPr>
          <p:cNvSpPr txBox="1"/>
          <p:nvPr/>
        </p:nvSpPr>
        <p:spPr>
          <a:xfrm>
            <a:off x="5834892" y="2360892"/>
            <a:ext cx="5310628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Interacts with the system board through GPIO pins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individually labeled momentary push-buttons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set of rows and columns are isolated </a:t>
            </a:r>
          </a:p>
          <a:p>
            <a:pPr>
              <a:lnSpc>
                <a:spcPct val="150000"/>
              </a:lnSpc>
            </a:pPr>
            <a:r>
              <a:rPr lang="zh-CN" alt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66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Game State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3B7D86-781E-47B3-92CB-16D8A56A8168}"/>
              </a:ext>
            </a:extLst>
          </p:cNvPr>
          <p:cNvGrpSpPr/>
          <p:nvPr/>
        </p:nvGrpSpPr>
        <p:grpSpPr>
          <a:xfrm>
            <a:off x="2218225" y="2927865"/>
            <a:ext cx="7306931" cy="2979999"/>
            <a:chOff x="0" y="-23475"/>
            <a:chExt cx="4940602" cy="211473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C2BA85B-243A-4D3A-B56A-DE08857B5B69}"/>
                </a:ext>
              </a:extLst>
            </p:cNvPr>
            <p:cNvGrpSpPr/>
            <p:nvPr/>
          </p:nvGrpSpPr>
          <p:grpSpPr>
            <a:xfrm>
              <a:off x="0" y="-23475"/>
              <a:ext cx="4940602" cy="2114737"/>
              <a:chOff x="0" y="-69983"/>
              <a:chExt cx="4940878" cy="2115480"/>
            </a:xfrm>
          </p:grpSpPr>
          <p:sp>
            <p:nvSpPr>
              <p:cNvPr id="16" name="箭头: 圆角右 15">
                <a:extLst>
                  <a:ext uri="{FF2B5EF4-FFF2-40B4-BE49-F238E27FC236}">
                    <a16:creationId xmlns:a16="http://schemas.microsoft.com/office/drawing/2014/main" id="{A413062A-DC7C-4991-821D-2EC9198F8040}"/>
                  </a:ext>
                </a:extLst>
              </p:cNvPr>
              <p:cNvSpPr/>
              <p:nvPr/>
            </p:nvSpPr>
            <p:spPr>
              <a:xfrm>
                <a:off x="914400" y="214993"/>
                <a:ext cx="1074821" cy="142875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875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r>
                  <a:rPr lang="en-US" kern="10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zh-CN" kern="1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2">
                <a:extLst>
                  <a:ext uri="{FF2B5EF4-FFF2-40B4-BE49-F238E27FC236}">
                    <a16:creationId xmlns:a16="http://schemas.microsoft.com/office/drawing/2014/main" id="{1FFF1699-C5FF-4933-A7C4-9F76EEA90A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0073" y="-69983"/>
                <a:ext cx="1063475" cy="235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/>
                <a:r>
                  <a:rPr lang="en-US" kern="1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clk_cnt</a:t>
                </a:r>
                <a:r>
                  <a:rPr lang="en-US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&lt;= 5</a:t>
                </a:r>
                <a:endParaRPr lang="zh-CN" kern="1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箭头: 圆角右 18">
                <a:extLst>
                  <a:ext uri="{FF2B5EF4-FFF2-40B4-BE49-F238E27FC236}">
                    <a16:creationId xmlns:a16="http://schemas.microsoft.com/office/drawing/2014/main" id="{E75889E8-5F27-4849-9610-0B6A94242084}"/>
                  </a:ext>
                </a:extLst>
              </p:cNvPr>
              <p:cNvSpPr/>
              <p:nvPr/>
            </p:nvSpPr>
            <p:spPr>
              <a:xfrm rot="10800000">
                <a:off x="2609850" y="1475014"/>
                <a:ext cx="1074821" cy="142875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875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r>
                  <a:rPr lang="en-US" kern="10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zh-CN" kern="1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箭头: 圆角右 19">
                <a:extLst>
                  <a:ext uri="{FF2B5EF4-FFF2-40B4-BE49-F238E27FC236}">
                    <a16:creationId xmlns:a16="http://schemas.microsoft.com/office/drawing/2014/main" id="{5E738E6F-6AC3-4EA8-9C8D-05942462B3A5}"/>
                  </a:ext>
                </a:extLst>
              </p:cNvPr>
              <p:cNvSpPr/>
              <p:nvPr/>
            </p:nvSpPr>
            <p:spPr>
              <a:xfrm rot="3947736">
                <a:off x="3455852" y="476612"/>
                <a:ext cx="715278" cy="142875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875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r>
                  <a:rPr lang="en-US" kern="10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zh-CN" kern="1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F0E62B13-562A-4DD5-9EBE-53B980F622BC}"/>
                  </a:ext>
                </a:extLst>
              </p:cNvPr>
              <p:cNvGrpSpPr/>
              <p:nvPr/>
            </p:nvGrpSpPr>
            <p:grpSpPr>
              <a:xfrm>
                <a:off x="0" y="-44566"/>
                <a:ext cx="4940878" cy="2090063"/>
                <a:chOff x="0" y="-44566"/>
                <a:chExt cx="4940878" cy="2090063"/>
              </a:xfrm>
            </p:grpSpPr>
            <p:sp>
              <p:nvSpPr>
                <p:cNvPr id="22" name="文本框 2">
                  <a:extLst>
                    <a:ext uri="{FF2B5EF4-FFF2-40B4-BE49-F238E27FC236}">
                      <a16:creationId xmlns:a16="http://schemas.microsoft.com/office/drawing/2014/main" id="{90B7BD9D-3488-4D70-ABC9-3145ACE9F0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71057" y="1617710"/>
                  <a:ext cx="1438275" cy="4277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/>
                  <a:r>
                    <a:rPr lang="en-US" altLang="zh-CN" kern="1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 time</a:t>
                  </a:r>
                  <a:r>
                    <a:rPr lang="en-US" kern="1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</a:t>
                  </a:r>
                  <a:r>
                    <a:rPr lang="en-US" altLang="zh-CN" kern="1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Negative</a:t>
                  </a:r>
                  <a:endParaRPr lang="zh-CN" kern="1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E3ACD800-A0F4-48C4-A8EF-876ADBC1FC74}"/>
                    </a:ext>
                  </a:extLst>
                </p:cNvPr>
                <p:cNvGrpSpPr/>
                <p:nvPr/>
              </p:nvGrpSpPr>
              <p:grpSpPr>
                <a:xfrm>
                  <a:off x="0" y="-44566"/>
                  <a:ext cx="4940878" cy="1885431"/>
                  <a:chOff x="0" y="-44566"/>
                  <a:chExt cx="4940878" cy="1885431"/>
                </a:xfrm>
              </p:grpSpPr>
              <p:grpSp>
                <p:nvGrpSpPr>
                  <p:cNvPr id="24" name="组合 23">
                    <a:extLst>
                      <a:ext uri="{FF2B5EF4-FFF2-40B4-BE49-F238E27FC236}">
                        <a16:creationId xmlns:a16="http://schemas.microsoft.com/office/drawing/2014/main" id="{9361E684-65EE-423A-BBEE-0A42DD1266C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768850" cy="1840865"/>
                    <a:chOff x="0" y="0"/>
                    <a:chExt cx="4768850" cy="1841214"/>
                  </a:xfrm>
                </p:grpSpPr>
                <p:sp>
                  <p:nvSpPr>
                    <p:cNvPr id="26" name="椭圆 25">
                      <a:extLst>
                        <a:ext uri="{FF2B5EF4-FFF2-40B4-BE49-F238E27FC236}">
                          <a16:creationId xmlns:a16="http://schemas.microsoft.com/office/drawing/2014/main" id="{9FCC92AE-2199-4AC1-8BFF-C05D27B9A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412750"/>
                      <a:ext cx="1454150" cy="49500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Restart </a:t>
                      </a:r>
                      <a:r>
                        <a:rPr lang="en-US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7" name="椭圆 26">
                      <a:extLst>
                        <a:ext uri="{FF2B5EF4-FFF2-40B4-BE49-F238E27FC236}">
                          <a16:creationId xmlns:a16="http://schemas.microsoft.com/office/drawing/2014/main" id="{1EA83DB4-E275-4826-A81B-66B67C1E47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7400" y="0"/>
                      <a:ext cx="1454150" cy="49500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Waiting </a:t>
                      </a:r>
                      <a:r>
                        <a:rPr lang="en-US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8" name="椭圆 27">
                      <a:extLst>
                        <a:ext uri="{FF2B5EF4-FFF2-40B4-BE49-F238E27FC236}">
                          <a16:creationId xmlns:a16="http://schemas.microsoft.com/office/drawing/2014/main" id="{616DF6F0-92E5-440A-A81D-DD3C82E7B6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4700" y="952500"/>
                      <a:ext cx="1454150" cy="49500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Gaming </a:t>
                      </a:r>
                      <a:r>
                        <a:rPr lang="en-US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9" name="椭圆 28">
                      <a:extLst>
                        <a:ext uri="{FF2B5EF4-FFF2-40B4-BE49-F238E27FC236}">
                          <a16:creationId xmlns:a16="http://schemas.microsoft.com/office/drawing/2014/main" id="{ECC1D07E-474F-4EC4-AD5C-AECE3C1E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862" y="1346206"/>
                      <a:ext cx="1454150" cy="49500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over </a:t>
                      </a:r>
                      <a:r>
                        <a:rPr lang="en-US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5" name="文本框 2">
                    <a:extLst>
                      <a:ext uri="{FF2B5EF4-FFF2-40B4-BE49-F238E27FC236}">
                        <a16:creationId xmlns:a16="http://schemas.microsoft.com/office/drawing/2014/main" id="{5CFD392E-1C23-4B7E-9C0F-48AED175A51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95033" y="-44566"/>
                    <a:ext cx="1045845" cy="8021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/>
                    <a:r>
                      <a:rPr lang="en-US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zh-CN" kern="1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just"/>
                    <a:r>
                      <a:rPr lang="en-US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zh-CN" kern="1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just"/>
                    <a:r>
                      <a:rPr lang="en-US" altLang="zh-CN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Start signal</a:t>
                    </a:r>
                    <a:endParaRPr lang="zh-CN" kern="1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10" name="箭头: 圆角右 9">
              <a:extLst>
                <a:ext uri="{FF2B5EF4-FFF2-40B4-BE49-F238E27FC236}">
                  <a16:creationId xmlns:a16="http://schemas.microsoft.com/office/drawing/2014/main" id="{98AF98A1-56AC-42C1-A375-522C490AE3D7}"/>
                </a:ext>
              </a:extLst>
            </p:cNvPr>
            <p:cNvSpPr/>
            <p:nvPr/>
          </p:nvSpPr>
          <p:spPr>
            <a:xfrm rot="14695710">
              <a:off x="384175" y="1277620"/>
              <a:ext cx="715238" cy="14284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kern="1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zh-CN" kern="10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箭头: 上 10">
              <a:extLst>
                <a:ext uri="{FF2B5EF4-FFF2-40B4-BE49-F238E27FC236}">
                  <a16:creationId xmlns:a16="http://schemas.microsoft.com/office/drawing/2014/main" id="{CE838DC7-905E-4EFD-A988-CD4490BC5F88}"/>
                </a:ext>
              </a:extLst>
            </p:cNvPr>
            <p:cNvSpPr/>
            <p:nvPr/>
          </p:nvSpPr>
          <p:spPr>
            <a:xfrm rot="2021556">
              <a:off x="2087880" y="533400"/>
              <a:ext cx="74274" cy="810839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" name="箭头: 上 11">
              <a:extLst>
                <a:ext uri="{FF2B5EF4-FFF2-40B4-BE49-F238E27FC236}">
                  <a16:creationId xmlns:a16="http://schemas.microsoft.com/office/drawing/2014/main" id="{28F946F2-63AC-48DB-8ECD-9A16A5BEBF95}"/>
                </a:ext>
              </a:extLst>
            </p:cNvPr>
            <p:cNvSpPr/>
            <p:nvPr/>
          </p:nvSpPr>
          <p:spPr>
            <a:xfrm rot="20105875">
              <a:off x="3167380" y="589280"/>
              <a:ext cx="74274" cy="473248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34D54570-69BA-4070-BFC6-3B353FACD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535" y="298351"/>
              <a:ext cx="1063416" cy="261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/>
              <a:r>
                <a:rPr lang="en-US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Reset </a:t>
              </a:r>
              <a:endParaRPr lang="zh-CN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2">
              <a:extLst>
                <a:ext uri="{FF2B5EF4-FFF2-40B4-BE49-F238E27FC236}">
                  <a16:creationId xmlns:a16="http://schemas.microsoft.com/office/drawing/2014/main" id="{106DE2C0-E0F8-46CD-BB04-61291CCA1D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495" y="705885"/>
              <a:ext cx="1063416" cy="261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/>
              <a:r>
                <a:rPr lang="en-US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Reset </a:t>
              </a:r>
              <a:endParaRPr lang="zh-CN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2">
              <a:extLst>
                <a:ext uri="{FF2B5EF4-FFF2-40B4-BE49-F238E27FC236}">
                  <a16:creationId xmlns:a16="http://schemas.microsoft.com/office/drawing/2014/main" id="{0CAF3664-E0D1-4A28-8ECC-B0727958F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1344" y="750057"/>
              <a:ext cx="1063416" cy="261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/>
              <a:r>
                <a:rPr lang="en-US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Reset </a:t>
              </a:r>
              <a:endParaRPr lang="zh-CN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EC84342-B16D-43F3-A2DE-20BC4C849335}"/>
              </a:ext>
            </a:extLst>
          </p:cNvPr>
          <p:cNvSpPr txBox="1"/>
          <p:nvPr/>
        </p:nvSpPr>
        <p:spPr>
          <a:xfrm>
            <a:off x="1026160" y="1479808"/>
            <a:ext cx="10200640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four game states in the game: restart 00, game waiting to start 01, game in progress 10, game over 11. </a:t>
            </a:r>
          </a:p>
        </p:txBody>
      </p:sp>
    </p:spTree>
    <p:extLst>
      <p:ext uri="{BB962C8B-B14F-4D97-AF65-F5344CB8AC3E}">
        <p14:creationId xmlns:p14="http://schemas.microsoft.com/office/powerpoint/2010/main" val="409113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LFSR Random Number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DB9ED2-6CCE-4591-9374-6CCDC7CA6C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-7512" r="3046" b="-5803"/>
          <a:stretch/>
        </p:blipFill>
        <p:spPr bwMode="auto">
          <a:xfrm>
            <a:off x="2877202" y="2891244"/>
            <a:ext cx="6436006" cy="28117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127812-6ACF-4A1A-B804-D7E2963D0F1B}"/>
              </a:ext>
            </a:extLst>
          </p:cNvPr>
          <p:cNvSpPr txBox="1"/>
          <p:nvPr/>
        </p:nvSpPr>
        <p:spPr>
          <a:xfrm>
            <a:off x="1026160" y="1479808"/>
            <a:ext cx="10200640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mentioned earlier, there are a lot of random behaviors in game design, and they are all based on the most basic pseudo-random numbers.</a:t>
            </a:r>
          </a:p>
        </p:txBody>
      </p:sp>
    </p:spTree>
    <p:extLst>
      <p:ext uri="{BB962C8B-B14F-4D97-AF65-F5344CB8AC3E}">
        <p14:creationId xmlns:p14="http://schemas.microsoft.com/office/powerpoint/2010/main" val="3534697577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B4E72"/>
      </a:accent1>
      <a:accent2>
        <a:srgbClr val="2790B0"/>
      </a:accent2>
      <a:accent3>
        <a:srgbClr val="94BA65"/>
      </a:accent3>
      <a:accent4>
        <a:srgbClr val="353432"/>
      </a:accent4>
      <a:accent5>
        <a:srgbClr val="4E4D4A"/>
      </a:accent5>
      <a:accent6>
        <a:srgbClr val="BFBFBF"/>
      </a:accent6>
      <a:hlink>
        <a:srgbClr val="0077B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1485</Words>
  <Application>Microsoft Office PowerPoint</Application>
  <PresentationFormat>宽屏</PresentationFormat>
  <Paragraphs>281</Paragraphs>
  <Slides>27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Adobe Gothic Std B</vt:lpstr>
      <vt:lpstr>等线</vt:lpstr>
      <vt:lpstr>微软雅黑</vt:lpstr>
      <vt:lpstr>Arial</vt:lpstr>
      <vt:lpstr>Century Gothic</vt:lpstr>
      <vt:lpstr>Consolas</vt:lpstr>
      <vt:lpstr>Times New Roman</vt:lpstr>
      <vt:lpstr>主题5</vt:lpstr>
      <vt:lpstr>PowerPoint 演示文稿</vt:lpstr>
      <vt:lpstr>PowerPoint 演示文稿</vt:lpstr>
      <vt:lpstr>Overview</vt:lpstr>
      <vt:lpstr>Design platform</vt:lpstr>
      <vt:lpstr>Additional Design</vt:lpstr>
      <vt:lpstr>Block Diagram</vt:lpstr>
      <vt:lpstr>PmodKYPD</vt:lpstr>
      <vt:lpstr>Game State</vt:lpstr>
      <vt:lpstr>LFSR Random Number</vt:lpstr>
      <vt:lpstr>Mole Control</vt:lpstr>
      <vt:lpstr>Mole Control</vt:lpstr>
      <vt:lpstr>VGA Control</vt:lpstr>
      <vt:lpstr>VGA Control</vt:lpstr>
      <vt:lpstr>VGA Screen</vt:lpstr>
      <vt:lpstr>VGA Screen</vt:lpstr>
      <vt:lpstr>PmodKYPD</vt:lpstr>
      <vt:lpstr>Design Report </vt:lpstr>
      <vt:lpstr>Gaming</vt:lpstr>
      <vt:lpstr>Development Board Introduction </vt:lpstr>
      <vt:lpstr>Chip Structure/Data Stream</vt:lpstr>
      <vt:lpstr>AXI Introduction</vt:lpstr>
      <vt:lpstr>PS Setting</vt:lpstr>
      <vt:lpstr>PL setting</vt:lpstr>
      <vt:lpstr>C Code</vt:lpstr>
      <vt:lpstr>Problem</vt:lpstr>
      <vt:lpstr>Problem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Rentao</cp:lastModifiedBy>
  <cp:revision>68</cp:revision>
  <dcterms:created xsi:type="dcterms:W3CDTF">2018-10-08T12:30:06Z</dcterms:created>
  <dcterms:modified xsi:type="dcterms:W3CDTF">2022-05-10T02:55:18Z</dcterms:modified>
</cp:coreProperties>
</file>